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551" r:id="rId5"/>
    <p:sldId id="558" r:id="rId6"/>
    <p:sldId id="569" r:id="rId7"/>
    <p:sldId id="570" r:id="rId8"/>
    <p:sldId id="571" r:id="rId9"/>
    <p:sldId id="568" r:id="rId10"/>
    <p:sldId id="563" r:id="rId11"/>
    <p:sldId id="564" r:id="rId12"/>
    <p:sldId id="565" r:id="rId13"/>
    <p:sldId id="566" r:id="rId1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ooks and Articles List" id="{6B6ECE18-D4D1-491A-8D53-C0AB7D10A753}">
          <p14:sldIdLst>
            <p14:sldId id="551"/>
            <p14:sldId id="558"/>
            <p14:sldId id="569"/>
            <p14:sldId id="570"/>
            <p14:sldId id="571"/>
            <p14:sldId id="568"/>
            <p14:sldId id="563"/>
            <p14:sldId id="564"/>
            <p14:sldId id="565"/>
            <p14:sldId id="566"/>
          </p14:sldIdLst>
        </p14:section>
      </p14:sectionLst>
    </p:ext>
    <p:ext uri="{EFAFB233-063F-42B5-8137-9DF3F51BA10A}">
      <p15:sldGuideLst xmlns:p15="http://schemas.microsoft.com/office/powerpoint/2012/main">
        <p15:guide id="1" orient="horz" pos="1704" userDrawn="1">
          <p15:clr>
            <a:srgbClr val="A4A3A4"/>
          </p15:clr>
        </p15:guide>
        <p15:guide id="2" pos="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ney Way" initials="RW" lastIdx="2" clrIdx="0">
    <p:extLst>
      <p:ext uri="{19B8F6BF-5375-455C-9EA6-DF929625EA0E}">
        <p15:presenceInfo xmlns:p15="http://schemas.microsoft.com/office/powerpoint/2012/main" userId="S::rway@fa.ua.edu::6b2a74af-d556-4139-b0f3-5788d7ba19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32"/>
    <a:srgbClr val="D9EAF5"/>
    <a:srgbClr val="DAEDF4"/>
    <a:srgbClr val="FFFF00"/>
    <a:srgbClr val="A50021"/>
    <a:srgbClr val="B2B2B2"/>
    <a:srgbClr val="BCCFE6"/>
    <a:srgbClr val="88C1E4"/>
    <a:srgbClr val="C3C8CB"/>
    <a:srgbClr val="E4E6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5A661-4FA8-460B-A46A-72CF4CA67A56}" v="15" dt="2025-01-22T22:34:47.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578" autoAdjust="0"/>
    <p:restoredTop sz="95912" autoAdjust="0"/>
  </p:normalViewPr>
  <p:slideViewPr>
    <p:cSldViewPr snapToGrid="0" snapToObjects="1">
      <p:cViewPr varScale="1">
        <p:scale>
          <a:sx n="95" d="100"/>
          <a:sy n="95" d="100"/>
        </p:scale>
        <p:origin x="1544" y="72"/>
      </p:cViewPr>
      <p:guideLst>
        <p:guide orient="horz" pos="1704"/>
        <p:guide pos="86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Vega Rengifo" userId="077e1da8-3db6-4bb2-b6e1-740af48c1b9f" providerId="ADAL" clId="{64D5A661-4FA8-460B-A46A-72CF4CA67A56}"/>
    <pc:docChg chg="undo redo custSel addSld delSld modSld modSection">
      <pc:chgData name="Carolina Vega Rengifo" userId="077e1da8-3db6-4bb2-b6e1-740af48c1b9f" providerId="ADAL" clId="{64D5A661-4FA8-460B-A46A-72CF4CA67A56}" dt="2025-01-28T16:30:36.857" v="648" actId="404"/>
      <pc:docMkLst>
        <pc:docMk/>
      </pc:docMkLst>
      <pc:sldChg chg="addSp delSp modSp mod">
        <pc:chgData name="Carolina Vega Rengifo" userId="077e1da8-3db6-4bb2-b6e1-740af48c1b9f" providerId="ADAL" clId="{64D5A661-4FA8-460B-A46A-72CF4CA67A56}" dt="2025-01-28T16:30:18.694" v="639" actId="20577"/>
        <pc:sldMkLst>
          <pc:docMk/>
          <pc:sldMk cId="210283754" sldId="558"/>
        </pc:sldMkLst>
        <pc:spChg chg="mod">
          <ac:chgData name="Carolina Vega Rengifo" userId="077e1da8-3db6-4bb2-b6e1-740af48c1b9f" providerId="ADAL" clId="{64D5A661-4FA8-460B-A46A-72CF4CA67A56}" dt="2025-01-28T16:30:18.694" v="639" actId="20577"/>
          <ac:spMkLst>
            <pc:docMk/>
            <pc:sldMk cId="210283754" sldId="558"/>
            <ac:spMk id="15" creationId="{EACA3939-E0DE-4BFC-9191-C1E7B0ECBD83}"/>
          </ac:spMkLst>
        </pc:spChg>
        <pc:spChg chg="add mod">
          <ac:chgData name="Carolina Vega Rengifo" userId="077e1da8-3db6-4bb2-b6e1-740af48c1b9f" providerId="ADAL" clId="{64D5A661-4FA8-460B-A46A-72CF4CA67A56}" dt="2025-01-22T22:33:28.553" v="339" actId="20577"/>
          <ac:spMkLst>
            <pc:docMk/>
            <pc:sldMk cId="210283754" sldId="558"/>
            <ac:spMk id="18" creationId="{072300CE-4FD2-B24E-C77D-A342CB2F9BEF}"/>
          </ac:spMkLst>
        </pc:spChg>
        <pc:spChg chg="add mod">
          <ac:chgData name="Carolina Vega Rengifo" userId="077e1da8-3db6-4bb2-b6e1-740af48c1b9f" providerId="ADAL" clId="{64D5A661-4FA8-460B-A46A-72CF4CA67A56}" dt="2025-01-28T16:30:07.110" v="600" actId="20577"/>
          <ac:spMkLst>
            <pc:docMk/>
            <pc:sldMk cId="210283754" sldId="558"/>
            <ac:spMk id="19" creationId="{068A2391-1363-B115-F5D8-70BF030EB79D}"/>
          </ac:spMkLst>
        </pc:spChg>
        <pc:spChg chg="add mod">
          <ac:chgData name="Carolina Vega Rengifo" userId="077e1da8-3db6-4bb2-b6e1-740af48c1b9f" providerId="ADAL" clId="{64D5A661-4FA8-460B-A46A-72CF4CA67A56}" dt="2025-01-22T22:33:01.982" v="337"/>
          <ac:spMkLst>
            <pc:docMk/>
            <pc:sldMk cId="210283754" sldId="558"/>
            <ac:spMk id="21" creationId="{0D62DCE6-0A3B-E240-BCC0-1B11C0F42381}"/>
          </ac:spMkLst>
        </pc:spChg>
        <pc:picChg chg="add mod">
          <ac:chgData name="Carolina Vega Rengifo" userId="077e1da8-3db6-4bb2-b6e1-740af48c1b9f" providerId="ADAL" clId="{64D5A661-4FA8-460B-A46A-72CF4CA67A56}" dt="2025-01-22T22:33:01.982" v="337"/>
          <ac:picMkLst>
            <pc:docMk/>
            <pc:sldMk cId="210283754" sldId="558"/>
            <ac:picMk id="20" creationId="{B1EA3A04-3737-4FB0-6E93-6E6C33E5DEE6}"/>
          </ac:picMkLst>
        </pc:picChg>
      </pc:sldChg>
      <pc:sldChg chg="modSp mod">
        <pc:chgData name="Carolina Vega Rengifo" userId="077e1da8-3db6-4bb2-b6e1-740af48c1b9f" providerId="ADAL" clId="{64D5A661-4FA8-460B-A46A-72CF4CA67A56}" dt="2025-01-28T16:30:36.857" v="648" actId="404"/>
        <pc:sldMkLst>
          <pc:docMk/>
          <pc:sldMk cId="2127694431" sldId="563"/>
        </pc:sldMkLst>
        <pc:spChg chg="mod">
          <ac:chgData name="Carolina Vega Rengifo" userId="077e1da8-3db6-4bb2-b6e1-740af48c1b9f" providerId="ADAL" clId="{64D5A661-4FA8-460B-A46A-72CF4CA67A56}" dt="2025-01-22T22:35:09.572" v="367" actId="20577"/>
          <ac:spMkLst>
            <pc:docMk/>
            <pc:sldMk cId="2127694431" sldId="563"/>
            <ac:spMk id="8" creationId="{BF294A25-F764-499F-BE56-E8443E370026}"/>
          </ac:spMkLst>
        </pc:spChg>
        <pc:spChg chg="mod">
          <ac:chgData name="Carolina Vega Rengifo" userId="077e1da8-3db6-4bb2-b6e1-740af48c1b9f" providerId="ADAL" clId="{64D5A661-4FA8-460B-A46A-72CF4CA67A56}" dt="2025-01-28T16:30:36.857" v="648" actId="404"/>
          <ac:spMkLst>
            <pc:docMk/>
            <pc:sldMk cId="2127694431" sldId="563"/>
            <ac:spMk id="12" creationId="{B89C00C2-EC9F-40B1-B1D5-7D1703AA7227}"/>
          </ac:spMkLst>
        </pc:spChg>
        <pc:spChg chg="mod">
          <ac:chgData name="Carolina Vega Rengifo" userId="077e1da8-3db6-4bb2-b6e1-740af48c1b9f" providerId="ADAL" clId="{64D5A661-4FA8-460B-A46A-72CF4CA67A56}" dt="2025-01-22T22:37:14.728" v="406" actId="20577"/>
          <ac:spMkLst>
            <pc:docMk/>
            <pc:sldMk cId="2127694431" sldId="563"/>
            <ac:spMk id="13" creationId="{D1E4C437-F5C9-46F4-987F-50198FE7CBEA}"/>
          </ac:spMkLst>
        </pc:spChg>
        <pc:spChg chg="mod">
          <ac:chgData name="Carolina Vega Rengifo" userId="077e1da8-3db6-4bb2-b6e1-740af48c1b9f" providerId="ADAL" clId="{64D5A661-4FA8-460B-A46A-72CF4CA67A56}" dt="2025-01-22T22:35:12.509" v="370" actId="20577"/>
          <ac:spMkLst>
            <pc:docMk/>
            <pc:sldMk cId="2127694431" sldId="563"/>
            <ac:spMk id="14" creationId="{A5508B65-B80E-4CE1-B80A-6A0D77A3C92C}"/>
          </ac:spMkLst>
        </pc:spChg>
      </pc:sldChg>
      <pc:sldChg chg="modSp mod">
        <pc:chgData name="Carolina Vega Rengifo" userId="077e1da8-3db6-4bb2-b6e1-740af48c1b9f" providerId="ADAL" clId="{64D5A661-4FA8-460B-A46A-72CF4CA67A56}" dt="2025-01-22T22:37:19.125" v="408" actId="20577"/>
        <pc:sldMkLst>
          <pc:docMk/>
          <pc:sldMk cId="1707317853" sldId="564"/>
        </pc:sldMkLst>
        <pc:spChg chg="mod">
          <ac:chgData name="Carolina Vega Rengifo" userId="077e1da8-3db6-4bb2-b6e1-740af48c1b9f" providerId="ADAL" clId="{64D5A661-4FA8-460B-A46A-72CF4CA67A56}" dt="2025-01-22T22:35:16.801" v="372" actId="20577"/>
          <ac:spMkLst>
            <pc:docMk/>
            <pc:sldMk cId="1707317853" sldId="564"/>
            <ac:spMk id="8" creationId="{BF294A25-F764-499F-BE56-E8443E370026}"/>
          </ac:spMkLst>
        </pc:spChg>
        <pc:spChg chg="mod">
          <ac:chgData name="Carolina Vega Rengifo" userId="077e1da8-3db6-4bb2-b6e1-740af48c1b9f" providerId="ADAL" clId="{64D5A661-4FA8-460B-A46A-72CF4CA67A56}" dt="2025-01-22T22:37:19.125" v="408" actId="20577"/>
          <ac:spMkLst>
            <pc:docMk/>
            <pc:sldMk cId="1707317853" sldId="564"/>
            <ac:spMk id="13" creationId="{D1E4C437-F5C9-46F4-987F-50198FE7CBEA}"/>
          </ac:spMkLst>
        </pc:spChg>
        <pc:spChg chg="mod">
          <ac:chgData name="Carolina Vega Rengifo" userId="077e1da8-3db6-4bb2-b6e1-740af48c1b9f" providerId="ADAL" clId="{64D5A661-4FA8-460B-A46A-72CF4CA67A56}" dt="2025-01-22T22:35:19.539" v="374" actId="20577"/>
          <ac:spMkLst>
            <pc:docMk/>
            <pc:sldMk cId="1707317853" sldId="564"/>
            <ac:spMk id="14" creationId="{A5508B65-B80E-4CE1-B80A-6A0D77A3C92C}"/>
          </ac:spMkLst>
        </pc:spChg>
      </pc:sldChg>
      <pc:sldChg chg="modSp mod">
        <pc:chgData name="Carolina Vega Rengifo" userId="077e1da8-3db6-4bb2-b6e1-740af48c1b9f" providerId="ADAL" clId="{64D5A661-4FA8-460B-A46A-72CF4CA67A56}" dt="2025-01-22T22:37:23.154" v="410" actId="20577"/>
        <pc:sldMkLst>
          <pc:docMk/>
          <pc:sldMk cId="3398229150" sldId="565"/>
        </pc:sldMkLst>
        <pc:spChg chg="mod">
          <ac:chgData name="Carolina Vega Rengifo" userId="077e1da8-3db6-4bb2-b6e1-740af48c1b9f" providerId="ADAL" clId="{64D5A661-4FA8-460B-A46A-72CF4CA67A56}" dt="2025-01-22T22:35:23.889" v="376" actId="20577"/>
          <ac:spMkLst>
            <pc:docMk/>
            <pc:sldMk cId="3398229150" sldId="565"/>
            <ac:spMk id="8" creationId="{BF294A25-F764-499F-BE56-E8443E370026}"/>
          </ac:spMkLst>
        </pc:spChg>
        <pc:spChg chg="mod">
          <ac:chgData name="Carolina Vega Rengifo" userId="077e1da8-3db6-4bb2-b6e1-740af48c1b9f" providerId="ADAL" clId="{64D5A661-4FA8-460B-A46A-72CF4CA67A56}" dt="2025-01-22T22:37:23.154" v="410" actId="20577"/>
          <ac:spMkLst>
            <pc:docMk/>
            <pc:sldMk cId="3398229150" sldId="565"/>
            <ac:spMk id="13" creationId="{D1E4C437-F5C9-46F4-987F-50198FE7CBEA}"/>
          </ac:spMkLst>
        </pc:spChg>
        <pc:spChg chg="mod">
          <ac:chgData name="Carolina Vega Rengifo" userId="077e1da8-3db6-4bb2-b6e1-740af48c1b9f" providerId="ADAL" clId="{64D5A661-4FA8-460B-A46A-72CF4CA67A56}" dt="2025-01-22T22:35:29.701" v="378" actId="20577"/>
          <ac:spMkLst>
            <pc:docMk/>
            <pc:sldMk cId="3398229150" sldId="565"/>
            <ac:spMk id="14" creationId="{A5508B65-B80E-4CE1-B80A-6A0D77A3C92C}"/>
          </ac:spMkLst>
        </pc:spChg>
      </pc:sldChg>
      <pc:sldChg chg="modSp mod">
        <pc:chgData name="Carolina Vega Rengifo" userId="077e1da8-3db6-4bb2-b6e1-740af48c1b9f" providerId="ADAL" clId="{64D5A661-4FA8-460B-A46A-72CF4CA67A56}" dt="2025-01-22T22:37:27.408" v="413" actId="20577"/>
        <pc:sldMkLst>
          <pc:docMk/>
          <pc:sldMk cId="207613928" sldId="566"/>
        </pc:sldMkLst>
        <pc:spChg chg="mod">
          <ac:chgData name="Carolina Vega Rengifo" userId="077e1da8-3db6-4bb2-b6e1-740af48c1b9f" providerId="ADAL" clId="{64D5A661-4FA8-460B-A46A-72CF4CA67A56}" dt="2025-01-22T22:35:37.216" v="380" actId="20577"/>
          <ac:spMkLst>
            <pc:docMk/>
            <pc:sldMk cId="207613928" sldId="566"/>
            <ac:spMk id="8" creationId="{BF294A25-F764-499F-BE56-E8443E370026}"/>
          </ac:spMkLst>
        </pc:spChg>
        <pc:spChg chg="mod">
          <ac:chgData name="Carolina Vega Rengifo" userId="077e1da8-3db6-4bb2-b6e1-740af48c1b9f" providerId="ADAL" clId="{64D5A661-4FA8-460B-A46A-72CF4CA67A56}" dt="2025-01-22T22:37:27.408" v="413" actId="20577"/>
          <ac:spMkLst>
            <pc:docMk/>
            <pc:sldMk cId="207613928" sldId="566"/>
            <ac:spMk id="13" creationId="{D1E4C437-F5C9-46F4-987F-50198FE7CBEA}"/>
          </ac:spMkLst>
        </pc:spChg>
        <pc:spChg chg="mod">
          <ac:chgData name="Carolina Vega Rengifo" userId="077e1da8-3db6-4bb2-b6e1-740af48c1b9f" providerId="ADAL" clId="{64D5A661-4FA8-460B-A46A-72CF4CA67A56}" dt="2025-01-22T22:35:40.378" v="382" actId="20577"/>
          <ac:spMkLst>
            <pc:docMk/>
            <pc:sldMk cId="207613928" sldId="566"/>
            <ac:spMk id="14" creationId="{A5508B65-B80E-4CE1-B80A-6A0D77A3C92C}"/>
          </ac:spMkLst>
        </pc:spChg>
        <pc:spChg chg="mod">
          <ac:chgData name="Carolina Vega Rengifo" userId="077e1da8-3db6-4bb2-b6e1-740af48c1b9f" providerId="ADAL" clId="{64D5A661-4FA8-460B-A46A-72CF4CA67A56}" dt="2025-01-22T22:35:48.769" v="384" actId="255"/>
          <ac:spMkLst>
            <pc:docMk/>
            <pc:sldMk cId="207613928" sldId="566"/>
            <ac:spMk id="15" creationId="{EACA3939-E0DE-4BFC-9191-C1E7B0ECBD83}"/>
          </ac:spMkLst>
        </pc:spChg>
      </pc:sldChg>
      <pc:sldChg chg="addSp modSp del mod">
        <pc:chgData name="Carolina Vega Rengifo" userId="077e1da8-3db6-4bb2-b6e1-740af48c1b9f" providerId="ADAL" clId="{64D5A661-4FA8-460B-A46A-72CF4CA67A56}" dt="2025-01-22T22:33:40.618" v="340" actId="47"/>
        <pc:sldMkLst>
          <pc:docMk/>
          <pc:sldMk cId="3411746062" sldId="567"/>
        </pc:sldMkLst>
      </pc:sldChg>
      <pc:sldChg chg="modSp mod">
        <pc:chgData name="Carolina Vega Rengifo" userId="077e1da8-3db6-4bb2-b6e1-740af48c1b9f" providerId="ADAL" clId="{64D5A661-4FA8-460B-A46A-72CF4CA67A56}" dt="2025-01-22T22:37:10.881" v="404" actId="20577"/>
        <pc:sldMkLst>
          <pc:docMk/>
          <pc:sldMk cId="2012896865" sldId="568"/>
        </pc:sldMkLst>
        <pc:spChg chg="mod">
          <ac:chgData name="Carolina Vega Rengifo" userId="077e1da8-3db6-4bb2-b6e1-740af48c1b9f" providerId="ADAL" clId="{64D5A661-4FA8-460B-A46A-72CF4CA67A56}" dt="2025-01-22T22:35:04.672" v="364" actId="20577"/>
          <ac:spMkLst>
            <pc:docMk/>
            <pc:sldMk cId="2012896865" sldId="568"/>
            <ac:spMk id="8" creationId="{BF294A25-F764-499F-BE56-E8443E370026}"/>
          </ac:spMkLst>
        </pc:spChg>
        <pc:spChg chg="mod">
          <ac:chgData name="Carolina Vega Rengifo" userId="077e1da8-3db6-4bb2-b6e1-740af48c1b9f" providerId="ADAL" clId="{64D5A661-4FA8-460B-A46A-72CF4CA67A56}" dt="2025-01-22T22:37:10.881" v="404" actId="20577"/>
          <ac:spMkLst>
            <pc:docMk/>
            <pc:sldMk cId="2012896865" sldId="568"/>
            <ac:spMk id="13" creationId="{D1E4C437-F5C9-46F4-987F-50198FE7CBEA}"/>
          </ac:spMkLst>
        </pc:spChg>
      </pc:sldChg>
      <pc:sldChg chg="addSp delSp modSp add mod">
        <pc:chgData name="Carolina Vega Rengifo" userId="077e1da8-3db6-4bb2-b6e1-740af48c1b9f" providerId="ADAL" clId="{64D5A661-4FA8-460B-A46A-72CF4CA67A56}" dt="2025-01-22T22:36:57.600" v="396" actId="20577"/>
        <pc:sldMkLst>
          <pc:docMk/>
          <pc:sldMk cId="435094875" sldId="569"/>
        </pc:sldMkLst>
        <pc:spChg chg="add mod">
          <ac:chgData name="Carolina Vega Rengifo" userId="077e1da8-3db6-4bb2-b6e1-740af48c1b9f" providerId="ADAL" clId="{64D5A661-4FA8-460B-A46A-72CF4CA67A56}" dt="2025-01-22T22:34:07.586" v="345" actId="1076"/>
          <ac:spMkLst>
            <pc:docMk/>
            <pc:sldMk cId="435094875" sldId="569"/>
            <ac:spMk id="5" creationId="{F53CC921-9300-E0D5-61F5-DF2603F6075C}"/>
          </ac:spMkLst>
        </pc:spChg>
        <pc:spChg chg="add mod">
          <ac:chgData name="Carolina Vega Rengifo" userId="077e1da8-3db6-4bb2-b6e1-740af48c1b9f" providerId="ADAL" clId="{64D5A661-4FA8-460B-A46A-72CF4CA67A56}" dt="2025-01-22T22:34:18.137" v="349" actId="1076"/>
          <ac:spMkLst>
            <pc:docMk/>
            <pc:sldMk cId="435094875" sldId="569"/>
            <ac:spMk id="6" creationId="{F9B5CEB1-E578-930C-8C4F-FE47856AAFC8}"/>
          </ac:spMkLst>
        </pc:spChg>
        <pc:spChg chg="mod">
          <ac:chgData name="Carolina Vega Rengifo" userId="077e1da8-3db6-4bb2-b6e1-740af48c1b9f" providerId="ADAL" clId="{64D5A661-4FA8-460B-A46A-72CF4CA67A56}" dt="2025-01-22T22:34:25.318" v="351" actId="20577"/>
          <ac:spMkLst>
            <pc:docMk/>
            <pc:sldMk cId="435094875" sldId="569"/>
            <ac:spMk id="8" creationId="{01C18470-11B5-C1A8-6068-1808AF88F41E}"/>
          </ac:spMkLst>
        </pc:spChg>
        <pc:spChg chg="mod">
          <ac:chgData name="Carolina Vega Rengifo" userId="077e1da8-3db6-4bb2-b6e1-740af48c1b9f" providerId="ADAL" clId="{64D5A661-4FA8-460B-A46A-72CF4CA67A56}" dt="2025-01-22T20:58:08.539" v="328" actId="1076"/>
          <ac:spMkLst>
            <pc:docMk/>
            <pc:sldMk cId="435094875" sldId="569"/>
            <ac:spMk id="12" creationId="{306C2124-B574-E912-8D83-43643CD073FC}"/>
          </ac:spMkLst>
        </pc:spChg>
        <pc:spChg chg="mod">
          <ac:chgData name="Carolina Vega Rengifo" userId="077e1da8-3db6-4bb2-b6e1-740af48c1b9f" providerId="ADAL" clId="{64D5A661-4FA8-460B-A46A-72CF4CA67A56}" dt="2025-01-22T22:36:57.600" v="396" actId="20577"/>
          <ac:spMkLst>
            <pc:docMk/>
            <pc:sldMk cId="435094875" sldId="569"/>
            <ac:spMk id="13" creationId="{534E7554-0000-DF70-7593-4581FF4F755F}"/>
          </ac:spMkLst>
        </pc:spChg>
        <pc:spChg chg="mod">
          <ac:chgData name="Carolina Vega Rengifo" userId="077e1da8-3db6-4bb2-b6e1-740af48c1b9f" providerId="ADAL" clId="{64D5A661-4FA8-460B-A46A-72CF4CA67A56}" dt="2025-01-22T22:34:28.204" v="353" actId="20577"/>
          <ac:spMkLst>
            <pc:docMk/>
            <pc:sldMk cId="435094875" sldId="569"/>
            <ac:spMk id="14" creationId="{BDC33C8D-BEEC-3DD9-E177-59C40836E221}"/>
          </ac:spMkLst>
        </pc:spChg>
        <pc:spChg chg="mod">
          <ac:chgData name="Carolina Vega Rengifo" userId="077e1da8-3db6-4bb2-b6e1-740af48c1b9f" providerId="ADAL" clId="{64D5A661-4FA8-460B-A46A-72CF4CA67A56}" dt="2025-01-22T20:57:53.868" v="323" actId="1036"/>
          <ac:spMkLst>
            <pc:docMk/>
            <pc:sldMk cId="435094875" sldId="569"/>
            <ac:spMk id="15" creationId="{FE7D4D49-DC01-10D9-C58C-1DB421662FD6}"/>
          </ac:spMkLst>
        </pc:spChg>
        <pc:spChg chg="mod">
          <ac:chgData name="Carolina Vega Rengifo" userId="077e1da8-3db6-4bb2-b6e1-740af48c1b9f" providerId="ADAL" clId="{64D5A661-4FA8-460B-A46A-72CF4CA67A56}" dt="2025-01-22T20:58:11.571" v="329" actId="14100"/>
          <ac:spMkLst>
            <pc:docMk/>
            <pc:sldMk cId="435094875" sldId="569"/>
            <ac:spMk id="18" creationId="{F9AFD8A2-DE36-F277-AF84-D69576F74F5F}"/>
          </ac:spMkLst>
        </pc:spChg>
        <pc:spChg chg="mod">
          <ac:chgData name="Carolina Vega Rengifo" userId="077e1da8-3db6-4bb2-b6e1-740af48c1b9f" providerId="ADAL" clId="{64D5A661-4FA8-460B-A46A-72CF4CA67A56}" dt="2025-01-22T20:58:15.588" v="330" actId="14100"/>
          <ac:spMkLst>
            <pc:docMk/>
            <pc:sldMk cId="435094875" sldId="569"/>
            <ac:spMk id="19" creationId="{7448F280-2A06-AAC0-AD31-F21730236089}"/>
          </ac:spMkLst>
        </pc:spChg>
        <pc:picChg chg="add mod">
          <ac:chgData name="Carolina Vega Rengifo" userId="077e1da8-3db6-4bb2-b6e1-740af48c1b9f" providerId="ADAL" clId="{64D5A661-4FA8-460B-A46A-72CF4CA67A56}" dt="2025-01-22T22:36:28.303" v="393" actId="1035"/>
          <ac:picMkLst>
            <pc:docMk/>
            <pc:sldMk cId="435094875" sldId="569"/>
            <ac:picMk id="2" creationId="{73950B5C-3D05-23F0-5A53-60FA8870FAF2}"/>
          </ac:picMkLst>
        </pc:picChg>
        <pc:picChg chg="add mod">
          <ac:chgData name="Carolina Vega Rengifo" userId="077e1da8-3db6-4bb2-b6e1-740af48c1b9f" providerId="ADAL" clId="{64D5A661-4FA8-460B-A46A-72CF4CA67A56}" dt="2025-01-22T22:36:31.874" v="394" actId="14100"/>
          <ac:picMkLst>
            <pc:docMk/>
            <pc:sldMk cId="435094875" sldId="569"/>
            <ac:picMk id="3" creationId="{8897F04A-14A5-C3ED-398E-880459752B45}"/>
          </ac:picMkLst>
        </pc:picChg>
      </pc:sldChg>
      <pc:sldChg chg="addSp delSp modSp add mod">
        <pc:chgData name="Carolina Vega Rengifo" userId="077e1da8-3db6-4bb2-b6e1-740af48c1b9f" providerId="ADAL" clId="{64D5A661-4FA8-460B-A46A-72CF4CA67A56}" dt="2025-01-22T22:46:47.298" v="421" actId="403"/>
        <pc:sldMkLst>
          <pc:docMk/>
          <pc:sldMk cId="2007964543" sldId="570"/>
        </pc:sldMkLst>
        <pc:spChg chg="mod">
          <ac:chgData name="Carolina Vega Rengifo" userId="077e1da8-3db6-4bb2-b6e1-740af48c1b9f" providerId="ADAL" clId="{64D5A661-4FA8-460B-A46A-72CF4CA67A56}" dt="2025-01-22T20:56:05.800" v="289" actId="255"/>
          <ac:spMkLst>
            <pc:docMk/>
            <pc:sldMk cId="2007964543" sldId="570"/>
            <ac:spMk id="8" creationId="{E42D6A26-0044-73AE-FC27-AA871B0FB439}"/>
          </ac:spMkLst>
        </pc:spChg>
        <pc:spChg chg="mod">
          <ac:chgData name="Carolina Vega Rengifo" userId="077e1da8-3db6-4bb2-b6e1-740af48c1b9f" providerId="ADAL" clId="{64D5A661-4FA8-460B-A46A-72CF4CA67A56}" dt="2025-01-22T22:46:47.298" v="421" actId="403"/>
          <ac:spMkLst>
            <pc:docMk/>
            <pc:sldMk cId="2007964543" sldId="570"/>
            <ac:spMk id="12" creationId="{E6BC16F5-2B18-6AB8-C4A7-CE3849EE33B4}"/>
          </ac:spMkLst>
        </pc:spChg>
        <pc:spChg chg="mod">
          <ac:chgData name="Carolina Vega Rengifo" userId="077e1da8-3db6-4bb2-b6e1-740af48c1b9f" providerId="ADAL" clId="{64D5A661-4FA8-460B-A46A-72CF4CA67A56}" dt="2025-01-22T22:37:03.217" v="400" actId="20577"/>
          <ac:spMkLst>
            <pc:docMk/>
            <pc:sldMk cId="2007964543" sldId="570"/>
            <ac:spMk id="13" creationId="{EA1D910C-A0F4-C633-3721-AD14F0BF2E47}"/>
          </ac:spMkLst>
        </pc:spChg>
        <pc:spChg chg="mod">
          <ac:chgData name="Carolina Vega Rengifo" userId="077e1da8-3db6-4bb2-b6e1-740af48c1b9f" providerId="ADAL" clId="{64D5A661-4FA8-460B-A46A-72CF4CA67A56}" dt="2025-01-22T20:55:17.372" v="270" actId="1036"/>
          <ac:spMkLst>
            <pc:docMk/>
            <pc:sldMk cId="2007964543" sldId="570"/>
            <ac:spMk id="14" creationId="{4B2A3B5D-E7AE-E117-DCED-BC649ABC673E}"/>
          </ac:spMkLst>
        </pc:spChg>
        <pc:spChg chg="mod">
          <ac:chgData name="Carolina Vega Rengifo" userId="077e1da8-3db6-4bb2-b6e1-740af48c1b9f" providerId="ADAL" clId="{64D5A661-4FA8-460B-A46A-72CF4CA67A56}" dt="2025-01-22T20:54:56.597" v="244" actId="1035"/>
          <ac:spMkLst>
            <pc:docMk/>
            <pc:sldMk cId="2007964543" sldId="570"/>
            <ac:spMk id="15" creationId="{28C6275A-6F68-910A-1D9A-A6A4422578F0}"/>
          </ac:spMkLst>
        </pc:spChg>
        <pc:spChg chg="mod">
          <ac:chgData name="Carolina Vega Rengifo" userId="077e1da8-3db6-4bb2-b6e1-740af48c1b9f" providerId="ADAL" clId="{64D5A661-4FA8-460B-A46A-72CF4CA67A56}" dt="2025-01-22T20:55:24.900" v="272" actId="14100"/>
          <ac:spMkLst>
            <pc:docMk/>
            <pc:sldMk cId="2007964543" sldId="570"/>
            <ac:spMk id="18" creationId="{E237D4D3-4462-2689-4FE4-699CADBE186C}"/>
          </ac:spMkLst>
        </pc:spChg>
        <pc:spChg chg="mod">
          <ac:chgData name="Carolina Vega Rengifo" userId="077e1da8-3db6-4bb2-b6e1-740af48c1b9f" providerId="ADAL" clId="{64D5A661-4FA8-460B-A46A-72CF4CA67A56}" dt="2025-01-22T20:55:22.053" v="271" actId="14100"/>
          <ac:spMkLst>
            <pc:docMk/>
            <pc:sldMk cId="2007964543" sldId="570"/>
            <ac:spMk id="19" creationId="{0B706E52-0905-1D7D-354F-CD4DB140E2A0}"/>
          </ac:spMkLst>
        </pc:spChg>
        <pc:picChg chg="add mod">
          <ac:chgData name="Carolina Vega Rengifo" userId="077e1da8-3db6-4bb2-b6e1-740af48c1b9f" providerId="ADAL" clId="{64D5A661-4FA8-460B-A46A-72CF4CA67A56}" dt="2025-01-22T20:56:15.557" v="291" actId="1076"/>
          <ac:picMkLst>
            <pc:docMk/>
            <pc:sldMk cId="2007964543" sldId="570"/>
            <ac:picMk id="4" creationId="{636E7164-04EE-BA8C-B002-785BB0CB8D37}"/>
          </ac:picMkLst>
        </pc:picChg>
        <pc:picChg chg="add mod">
          <ac:chgData name="Carolina Vega Rengifo" userId="077e1da8-3db6-4bb2-b6e1-740af48c1b9f" providerId="ADAL" clId="{64D5A661-4FA8-460B-A46A-72CF4CA67A56}" dt="2025-01-22T22:36:18.873" v="389" actId="1036"/>
          <ac:picMkLst>
            <pc:docMk/>
            <pc:sldMk cId="2007964543" sldId="570"/>
            <ac:picMk id="5" creationId="{4828102E-66EC-D79B-9729-CF5ECF83A80A}"/>
          </ac:picMkLst>
        </pc:picChg>
      </pc:sldChg>
      <pc:sldChg chg="addSp delSp modSp add mod">
        <pc:chgData name="Carolina Vega Rengifo" userId="077e1da8-3db6-4bb2-b6e1-740af48c1b9f" providerId="ADAL" clId="{64D5A661-4FA8-460B-A46A-72CF4CA67A56}" dt="2025-01-28T16:29:52.782" v="543" actId="20577"/>
        <pc:sldMkLst>
          <pc:docMk/>
          <pc:sldMk cId="1833162162" sldId="571"/>
        </pc:sldMkLst>
        <pc:spChg chg="add mod">
          <ac:chgData name="Carolina Vega Rengifo" userId="077e1da8-3db6-4bb2-b6e1-740af48c1b9f" providerId="ADAL" clId="{64D5A661-4FA8-460B-A46A-72CF4CA67A56}" dt="2025-01-22T22:34:50.478" v="360" actId="20577"/>
          <ac:spMkLst>
            <pc:docMk/>
            <pc:sldMk cId="1833162162" sldId="571"/>
            <ac:spMk id="3" creationId="{C5F5FEA5-B7B8-391A-9E96-C08AEEBEA1B8}"/>
          </ac:spMkLst>
        </pc:spChg>
        <pc:spChg chg="add mod">
          <ac:chgData name="Carolina Vega Rengifo" userId="077e1da8-3db6-4bb2-b6e1-740af48c1b9f" providerId="ADAL" clId="{64D5A661-4FA8-460B-A46A-72CF4CA67A56}" dt="2025-01-28T16:29:52.782" v="543" actId="20577"/>
          <ac:spMkLst>
            <pc:docMk/>
            <pc:sldMk cId="1833162162" sldId="571"/>
            <ac:spMk id="4" creationId="{C1DF5C62-C525-F9FA-E595-194DAECEA919}"/>
          </ac:spMkLst>
        </pc:spChg>
        <pc:spChg chg="mod">
          <ac:chgData name="Carolina Vega Rengifo" userId="077e1da8-3db6-4bb2-b6e1-740af48c1b9f" providerId="ADAL" clId="{64D5A661-4FA8-460B-A46A-72CF4CA67A56}" dt="2025-01-22T22:34:35.498" v="355" actId="20577"/>
          <ac:spMkLst>
            <pc:docMk/>
            <pc:sldMk cId="1833162162" sldId="571"/>
            <ac:spMk id="8" creationId="{C9C13B1E-8DA6-6CD5-4F1D-17ECCF8F1509}"/>
          </ac:spMkLst>
        </pc:spChg>
        <pc:spChg chg="mod">
          <ac:chgData name="Carolina Vega Rengifo" userId="077e1da8-3db6-4bb2-b6e1-740af48c1b9f" providerId="ADAL" clId="{64D5A661-4FA8-460B-A46A-72CF4CA67A56}" dt="2025-01-22T22:37:07.057" v="402" actId="20577"/>
          <ac:spMkLst>
            <pc:docMk/>
            <pc:sldMk cId="1833162162" sldId="571"/>
            <ac:spMk id="13" creationId="{9FBA5DB0-9AC8-B10F-2D67-1595C111ED1F}"/>
          </ac:spMkLst>
        </pc:spChg>
        <pc:picChg chg="add mod">
          <ac:chgData name="Carolina Vega Rengifo" userId="077e1da8-3db6-4bb2-b6e1-740af48c1b9f" providerId="ADAL" clId="{64D5A661-4FA8-460B-A46A-72CF4CA67A56}" dt="2025-01-22T22:34:47.020" v="357"/>
          <ac:picMkLst>
            <pc:docMk/>
            <pc:sldMk cId="1833162162" sldId="571"/>
            <ac:picMk id="6" creationId="{E88907E3-914A-BAD8-9168-AD4D2367E8C8}"/>
          </ac:picMkLst>
        </pc:picChg>
      </pc:sldChg>
      <pc:sldChg chg="add del">
        <pc:chgData name="Carolina Vega Rengifo" userId="077e1da8-3db6-4bb2-b6e1-740af48c1b9f" providerId="ADAL" clId="{64D5A661-4FA8-460B-A46A-72CF4CA67A56}" dt="2025-01-22T22:34:59.811" v="361" actId="47"/>
        <pc:sldMkLst>
          <pc:docMk/>
          <pc:sldMk cId="254337661" sldId="5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A1E4D4C-E6A5-4603-98F7-7D93567ABF87}" type="datetimeFigureOut">
              <a:rPr lang="en-US" smtClean="0"/>
              <a:t>1/28/2025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CCC46FD-7014-4D4B-87FA-BE76E14787F6}" type="slidenum">
              <a:rPr lang="en-US" smtClean="0"/>
              <a:t>‹#›</a:t>
            </a:fld>
            <a:endParaRPr lang="en-US"/>
          </a:p>
        </p:txBody>
      </p:sp>
    </p:spTree>
    <p:extLst>
      <p:ext uri="{BB962C8B-B14F-4D97-AF65-F5344CB8AC3E}">
        <p14:creationId xmlns:p14="http://schemas.microsoft.com/office/powerpoint/2010/main" val="69240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9FE473-17E0-49A4-A083-B9E453D15815}" type="datetime1">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73414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11E7A-CCD9-4E8A-A63A-8012D7E033BC}" type="datetime1">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1119463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03135-05A5-4EE3-AC49-F8F585239EDC}" type="datetime1">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30230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9C191-BEB6-492E-9AF1-D6F8729B4465}" type="datetime1">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410220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6BEEF-28C4-4CF1-B880-FC693309CC88}" type="datetime1">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30037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2E15EC-D037-4CF3-ABFC-E5219D3C6037}" type="datetime1">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3073688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7D578E-7C4B-4994-B4D2-59B6EB507CA6}" type="datetime1">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613315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5A9841-3C93-4ED8-891E-DDE187A6FFA2}" type="datetime1">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104506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94D3C-0D22-4825-A159-2573E6ED3003}" type="datetime1">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264787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3B8BF1-F7B7-44DC-8538-6C65D63A9780}" type="datetime1">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406743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B0C6A2-D9E1-4893-82E5-DBA899A46E44}" type="datetime1">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123559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77E85-D0B6-4A41-A8CB-2B4F1B972D84}" type="datetime1">
              <a:rPr lang="en-US" smtClean="0"/>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6923-B572-B847-8A5E-FEA2DA66C003}" type="slidenum">
              <a:rPr lang="en-US" smtClean="0"/>
              <a:t>‹#›</a:t>
            </a:fld>
            <a:endParaRPr lang="en-US"/>
          </a:p>
        </p:txBody>
      </p:sp>
    </p:spTree>
    <p:extLst>
      <p:ext uri="{BB962C8B-B14F-4D97-AF65-F5344CB8AC3E}">
        <p14:creationId xmlns:p14="http://schemas.microsoft.com/office/powerpoint/2010/main" val="116287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hbr.org/1995/05/leading-change-why-transformation-efforts-fail-2#:~:text=One%20overarching%20reason%20is%20that%20leaders%20typically%20fail,try%20to%20accelerate%20the%20process%20invariably%20causes%20problems." TargetMode="External"/><Relationship Id="rId4" Type="http://schemas.openxmlformats.org/officeDocument/2006/relationships/hyperlink" Target="https://hbr.org/2017/03/motivating-people-starts-with-having-the-right-attitu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DE23F8-E501-48C8-9C3C-7C7A67E538B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75"/>
            <a:ext cx="9144000" cy="6858000"/>
          </a:xfrm>
          <a:prstGeom prst="rect">
            <a:avLst/>
          </a:prstGeom>
        </p:spPr>
      </p:pic>
      <p:sp>
        <p:nvSpPr>
          <p:cNvPr id="10" name="Title 4">
            <a:extLst>
              <a:ext uri="{FF2B5EF4-FFF2-40B4-BE49-F238E27FC236}">
                <a16:creationId xmlns:a16="http://schemas.microsoft.com/office/drawing/2014/main" id="{80F8169F-E70D-4ABA-B12B-4BFD34192E04}"/>
              </a:ext>
              <a:ext uri="{C183D7F6-B498-43B3-948B-1728B52AA6E4}">
                <adec:decorative xmlns:adec="http://schemas.microsoft.com/office/drawing/2017/decorative" val="0"/>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a:t>
            </a:r>
          </a:p>
        </p:txBody>
      </p:sp>
      <p:pic>
        <p:nvPicPr>
          <p:cNvPr id="6" name="Picture 5">
            <a:extLst>
              <a:ext uri="{FF2B5EF4-FFF2-40B4-BE49-F238E27FC236}">
                <a16:creationId xmlns:a16="http://schemas.microsoft.com/office/drawing/2014/main" id="{E8EB51F4-DD16-4456-99ED-DA9F83CD62D7}"/>
              </a:ext>
              <a:ext uri="{C183D7F6-B498-43B3-948B-1728B52AA6E4}">
                <adec:decorative xmlns:adec="http://schemas.microsoft.com/office/drawing/2017/decorative" val="1"/>
              </a:ext>
            </a:extLst>
          </p:cNvPr>
          <p:cNvPicPr>
            <a:picLocks noChangeAspect="1"/>
          </p:cNvPicPr>
          <p:nvPr/>
        </p:nvPicPr>
        <p:blipFill rotWithShape="1">
          <a:blip r:embed="rId3"/>
          <a:srcRect l="17720" t="45147" r="71544" b="31470"/>
          <a:stretch/>
        </p:blipFill>
        <p:spPr>
          <a:xfrm>
            <a:off x="1148422" y="1293662"/>
            <a:ext cx="1358153" cy="1683435"/>
          </a:xfrm>
          <a:prstGeom prst="rect">
            <a:avLst/>
          </a:prstGeom>
        </p:spPr>
      </p:pic>
      <p:pic>
        <p:nvPicPr>
          <p:cNvPr id="9" name="Picture 8">
            <a:extLst>
              <a:ext uri="{FF2B5EF4-FFF2-40B4-BE49-F238E27FC236}">
                <a16:creationId xmlns:a16="http://schemas.microsoft.com/office/drawing/2014/main" id="{903DBD89-E053-4A28-AF1E-6BD7ED6C265E}"/>
              </a:ext>
              <a:ext uri="{C183D7F6-B498-43B3-948B-1728B52AA6E4}">
                <adec:decorative xmlns:adec="http://schemas.microsoft.com/office/drawing/2017/decorative" val="1"/>
              </a:ext>
            </a:extLst>
          </p:cNvPr>
          <p:cNvPicPr>
            <a:picLocks noChangeAspect="1"/>
          </p:cNvPicPr>
          <p:nvPr/>
        </p:nvPicPr>
        <p:blipFill rotWithShape="1">
          <a:blip r:embed="rId4"/>
          <a:srcRect l="17941" t="45478" r="71782" b="31911"/>
          <a:stretch/>
        </p:blipFill>
        <p:spPr>
          <a:xfrm>
            <a:off x="1148421" y="3940527"/>
            <a:ext cx="1358153" cy="1738089"/>
          </a:xfrm>
          <a:prstGeom prst="rect">
            <a:avLst/>
          </a:prstGeom>
        </p:spPr>
      </p:pic>
      <p:pic>
        <p:nvPicPr>
          <p:cNvPr id="11" name="Picture 10">
            <a:extLst>
              <a:ext uri="{FF2B5EF4-FFF2-40B4-BE49-F238E27FC236}">
                <a16:creationId xmlns:a16="http://schemas.microsoft.com/office/drawing/2014/main" id="{37F02F3C-A8A1-40DB-AF58-25E64B3DFD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B673CC43-FBF6-41EE-A21F-2B6B25F813E3}"/>
              </a:ext>
            </a:extLst>
          </p:cNvPr>
          <p:cNvSpPr txBox="1"/>
          <p:nvPr/>
        </p:nvSpPr>
        <p:spPr>
          <a:xfrm>
            <a:off x="497306" y="726224"/>
            <a:ext cx="2992207" cy="523220"/>
          </a:xfrm>
          <a:prstGeom prst="rect">
            <a:avLst/>
          </a:prstGeom>
          <a:noFill/>
        </p:spPr>
        <p:txBody>
          <a:bodyPr wrap="square">
            <a:spAutoFit/>
          </a:bodyPr>
          <a:lstStyle/>
          <a:p>
            <a:r>
              <a:rPr lang="en-US" sz="1400" b="1" i="0" dirty="0">
                <a:solidFill>
                  <a:srgbClr val="222222"/>
                </a:solidFill>
                <a:effectLst/>
                <a:latin typeface="Minion Pro" panose="02040503050201020203" pitchFamily="18" charset="0"/>
              </a:rPr>
              <a:t>1. </a:t>
            </a:r>
            <a:r>
              <a:rPr lang="en-US" sz="1400" b="1" i="0" kern="1200" dirty="0">
                <a:solidFill>
                  <a:schemeClr val="dk1"/>
                </a:solidFill>
                <a:effectLst/>
                <a:latin typeface="Minion Pro" panose="02040503050201020203" pitchFamily="18" charset="0"/>
                <a:ea typeface="+mn-ea"/>
                <a:cs typeface="+mn-cs"/>
              </a:rPr>
              <a:t>Unleash the Power of Storytelling.</a:t>
            </a:r>
          </a:p>
          <a:p>
            <a:pPr marL="174625"/>
            <a:r>
              <a:rPr lang="en-US" sz="1400" b="0" i="0" dirty="0">
                <a:solidFill>
                  <a:srgbClr val="222222"/>
                </a:solidFill>
                <a:effectLst/>
                <a:latin typeface="Minion Pro" panose="02040503050201020203" pitchFamily="18" charset="0"/>
              </a:rPr>
              <a:t>Author:  </a:t>
            </a:r>
            <a:r>
              <a:rPr lang="en-US" sz="1400" b="0" dirty="0">
                <a:latin typeface="Minion Pro" panose="02040503050201020203" pitchFamily="18" charset="0"/>
              </a:rPr>
              <a:t>Rob Biesenbach.</a:t>
            </a:r>
          </a:p>
        </p:txBody>
      </p:sp>
      <p:sp>
        <p:nvSpPr>
          <p:cNvPr id="12" name="TextBox 11">
            <a:extLst>
              <a:ext uri="{FF2B5EF4-FFF2-40B4-BE49-F238E27FC236}">
                <a16:creationId xmlns:a16="http://schemas.microsoft.com/office/drawing/2014/main" id="{1D35996E-8DA1-43C2-A066-6965B09DE9EA}"/>
              </a:ext>
            </a:extLst>
          </p:cNvPr>
          <p:cNvSpPr txBox="1"/>
          <p:nvPr/>
        </p:nvSpPr>
        <p:spPr>
          <a:xfrm>
            <a:off x="3493524" y="726224"/>
            <a:ext cx="5358652" cy="2462213"/>
          </a:xfrm>
          <a:prstGeom prst="rect">
            <a:avLst/>
          </a:prstGeom>
          <a:noFill/>
        </p:spPr>
        <p:txBody>
          <a:bodyPr wrap="square">
            <a:spAutoFit/>
          </a:bodyPr>
          <a:lstStyle/>
          <a:p>
            <a:r>
              <a:rPr lang="en-US" sz="1100" b="0" i="0" dirty="0">
                <a:solidFill>
                  <a:srgbClr val="222222"/>
                </a:solidFill>
                <a:effectLst/>
                <a:latin typeface="Minion Pro" panose="02040503050201020203" pitchFamily="18" charset="0"/>
              </a:rPr>
              <a:t>Abstract:  </a:t>
            </a:r>
            <a:r>
              <a:rPr lang="en-US" sz="1100" b="0" i="0" kern="1200" dirty="0">
                <a:solidFill>
                  <a:schemeClr val="dk1"/>
                </a:solidFill>
                <a:effectLst/>
                <a:latin typeface="Minion Pro" panose="02040503050201020203" pitchFamily="18" charset="0"/>
                <a:ea typeface="+mn-ea"/>
                <a:cs typeface="+mn-cs"/>
              </a:rPr>
              <a:t>Stories have unparalleled power to break down walls, build trust, and influence people to act. This book cuts through the hype to clarify and demystify the storytelling process. So, if you're intimidated and think you can't tell a good story, </a:t>
            </a:r>
            <a:r>
              <a:rPr lang="en-US" sz="1100" b="1" i="1" u="none" kern="1200" dirty="0">
                <a:solidFill>
                  <a:schemeClr val="dk1"/>
                </a:solidFill>
                <a:effectLst/>
                <a:latin typeface="Minion Pro" panose="02040503050201020203" pitchFamily="18" charset="0"/>
                <a:ea typeface="+mn-ea"/>
                <a:cs typeface="+mn-cs"/>
              </a:rPr>
              <a:t>Unleash the Power of Storytelling</a:t>
            </a:r>
            <a:r>
              <a:rPr lang="en-US" sz="1100" b="0" i="0" kern="1200" dirty="0">
                <a:solidFill>
                  <a:schemeClr val="dk1"/>
                </a:solidFill>
                <a:effectLst/>
                <a:latin typeface="Minion Pro" panose="02040503050201020203" pitchFamily="18" charset="0"/>
                <a:ea typeface="+mn-ea"/>
                <a:cs typeface="+mn-cs"/>
              </a:rPr>
              <a:t> offers step-by-step instructions for finding, shaping and telling powerful stories.</a:t>
            </a:r>
            <a:br>
              <a:rPr lang="en-US" sz="1100" b="0" i="0" kern="1200" dirty="0">
                <a:solidFill>
                  <a:schemeClr val="dk1"/>
                </a:solidFill>
                <a:effectLst/>
                <a:latin typeface="Minion Pro" panose="02040503050201020203" pitchFamily="18" charset="0"/>
                <a:ea typeface="+mn-ea"/>
                <a:cs typeface="+mn-cs"/>
              </a:rPr>
            </a:br>
            <a:br>
              <a:rPr lang="en-US" sz="900" b="0" i="0" kern="1200" dirty="0">
                <a:solidFill>
                  <a:schemeClr val="dk1"/>
                </a:solidFill>
                <a:effectLst/>
                <a:latin typeface="Minion Pro" panose="02040503050201020203" pitchFamily="18" charset="0"/>
                <a:ea typeface="+mn-ea"/>
                <a:cs typeface="+mn-cs"/>
              </a:rPr>
            </a:br>
            <a:r>
              <a:rPr lang="en-US" sz="1100" b="0" i="0" kern="1200" dirty="0">
                <a:solidFill>
                  <a:schemeClr val="dk1"/>
                </a:solidFill>
                <a:effectLst/>
                <a:latin typeface="Minion Pro" panose="02040503050201020203" pitchFamily="18" charset="0"/>
                <a:ea typeface="+mn-ea"/>
                <a:cs typeface="+mn-cs"/>
              </a:rPr>
              <a:t>On the other hand, if you think there's nothing new to learn about storytelling, it's probably more complicated than you think. Here you'll learn about the essential ingredients that go into any good story and how to avoid common storytelling pitfalls.</a:t>
            </a:r>
          </a:p>
          <a:p>
            <a:endParaRPr lang="en-US" sz="900" b="0" i="0" kern="1200" dirty="0">
              <a:solidFill>
                <a:schemeClr val="dk1"/>
              </a:solidFill>
              <a:effectLst/>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The book also contains tons of practical examples showing you how to use stories in presentations, customer calls, employee meetings -- even how to craft the right story for a wedding toast or eulogy!                                          </a:t>
            </a:r>
          </a:p>
          <a:p>
            <a:r>
              <a:rPr lang="en-US" sz="1100" b="0" i="0" kern="1200" dirty="0">
                <a:solidFill>
                  <a:schemeClr val="dk1"/>
                </a:solidFill>
                <a:effectLst/>
                <a:latin typeface="Minion Pro" panose="02040503050201020203" pitchFamily="18" charset="0"/>
                <a:ea typeface="+mn-ea"/>
                <a:cs typeface="+mn-cs"/>
              </a:rPr>
              <a:t>                                                                                                                    (Source: Goodreads.com)</a:t>
            </a:r>
          </a:p>
        </p:txBody>
      </p:sp>
      <p:sp>
        <p:nvSpPr>
          <p:cNvPr id="13" name="TextBox 12">
            <a:extLst>
              <a:ext uri="{FF2B5EF4-FFF2-40B4-BE49-F238E27FC236}">
                <a16:creationId xmlns:a16="http://schemas.microsoft.com/office/drawing/2014/main" id="{F2F802F7-00EE-4591-BE67-5EF86807A135}"/>
              </a:ext>
            </a:extLst>
          </p:cNvPr>
          <p:cNvSpPr txBox="1"/>
          <p:nvPr/>
        </p:nvSpPr>
        <p:spPr>
          <a:xfrm>
            <a:off x="497306" y="3252850"/>
            <a:ext cx="3093059" cy="523220"/>
          </a:xfrm>
          <a:prstGeom prst="rect">
            <a:avLst/>
          </a:prstGeom>
          <a:noFill/>
        </p:spPr>
        <p:txBody>
          <a:bodyPr wrap="square">
            <a:spAutoFit/>
          </a:bodyPr>
          <a:lstStyle/>
          <a:p>
            <a:r>
              <a:rPr lang="en-US" sz="1400" b="1" dirty="0">
                <a:solidFill>
                  <a:srgbClr val="222222"/>
                </a:solidFill>
                <a:latin typeface="Minion Pro" panose="02040503050201020203" pitchFamily="18" charset="0"/>
              </a:rPr>
              <a:t>2</a:t>
            </a:r>
            <a:r>
              <a:rPr lang="en-US" sz="1400" b="1" i="0" dirty="0">
                <a:solidFill>
                  <a:srgbClr val="222222"/>
                </a:solidFill>
                <a:effectLst/>
                <a:latin typeface="Minion Pro" panose="02040503050201020203" pitchFamily="18" charset="0"/>
              </a:rPr>
              <a:t>. </a:t>
            </a:r>
            <a:r>
              <a:rPr lang="en-US" sz="1400" b="1" i="0" kern="1200" dirty="0">
                <a:solidFill>
                  <a:schemeClr val="dk1"/>
                </a:solidFill>
                <a:effectLst/>
                <a:latin typeface="Minion Pro" panose="02040503050201020203" pitchFamily="18" charset="0"/>
                <a:ea typeface="+mn-ea"/>
                <a:cs typeface="+mn-cs"/>
              </a:rPr>
              <a:t>Learning to Lead, Leading to Learn.</a:t>
            </a:r>
          </a:p>
          <a:p>
            <a:pPr marL="174625"/>
            <a:r>
              <a:rPr lang="en-US" sz="1400" b="0" i="0" dirty="0">
                <a:solidFill>
                  <a:srgbClr val="222222"/>
                </a:solidFill>
                <a:effectLst/>
                <a:latin typeface="Minion Pro" panose="02040503050201020203" pitchFamily="18" charset="0"/>
              </a:rPr>
              <a:t>Author:  </a:t>
            </a:r>
            <a:r>
              <a:rPr lang="en-US" sz="1400" b="0" dirty="0">
                <a:latin typeface="Minion Pro" panose="02040503050201020203" pitchFamily="18" charset="0"/>
              </a:rPr>
              <a:t>Katie Anderson.</a:t>
            </a:r>
          </a:p>
        </p:txBody>
      </p:sp>
      <p:sp>
        <p:nvSpPr>
          <p:cNvPr id="14" name="TextBox 13">
            <a:extLst>
              <a:ext uri="{FF2B5EF4-FFF2-40B4-BE49-F238E27FC236}">
                <a16:creationId xmlns:a16="http://schemas.microsoft.com/office/drawing/2014/main" id="{8DD4AA1A-515A-43DA-8FE3-C8DF342DDEC3}"/>
              </a:ext>
            </a:extLst>
          </p:cNvPr>
          <p:cNvSpPr txBox="1"/>
          <p:nvPr/>
        </p:nvSpPr>
        <p:spPr>
          <a:xfrm>
            <a:off x="3489513" y="3246120"/>
            <a:ext cx="5358652" cy="2800767"/>
          </a:xfrm>
          <a:prstGeom prst="rect">
            <a:avLst/>
          </a:prstGeom>
          <a:noFill/>
        </p:spPr>
        <p:txBody>
          <a:bodyPr wrap="square">
            <a:spAutoFit/>
          </a:bodyPr>
          <a:lstStyle/>
          <a:p>
            <a:r>
              <a:rPr lang="en-US" sz="1100" b="0" i="0" kern="1200" dirty="0">
                <a:solidFill>
                  <a:schemeClr val="dk1"/>
                </a:solidFill>
                <a:effectLst/>
                <a:latin typeface="Minion Pro" panose="02040503050201020203" pitchFamily="18" charset="0"/>
                <a:ea typeface="+mn-ea"/>
                <a:cs typeface="+mn-cs"/>
              </a:rPr>
              <a:t>Abstract: Reflection is the Key to Learning: Dive into </a:t>
            </a:r>
            <a:r>
              <a:rPr lang="en-US" sz="1100" b="1" i="1" kern="1200" dirty="0">
                <a:solidFill>
                  <a:schemeClr val="dk1"/>
                </a:solidFill>
                <a:effectLst/>
                <a:latin typeface="Minion Pro" panose="02040503050201020203" pitchFamily="18" charset="0"/>
                <a:ea typeface="+mn-ea"/>
                <a:cs typeface="+mn-cs"/>
              </a:rPr>
              <a:t>Learning to Lead, Leading to Learn</a:t>
            </a:r>
            <a:r>
              <a:rPr lang="en-US" sz="1100" b="1" i="0" kern="1200" dirty="0">
                <a:solidFill>
                  <a:schemeClr val="dk1"/>
                </a:solidFill>
                <a:effectLst/>
                <a:latin typeface="Minion Pro" panose="02040503050201020203" pitchFamily="18" charset="0"/>
                <a:ea typeface="+mn-ea"/>
                <a:cs typeface="+mn-cs"/>
              </a:rPr>
              <a:t> </a:t>
            </a:r>
            <a:r>
              <a:rPr lang="en-US" sz="1100" b="0" i="0" kern="1200" dirty="0">
                <a:solidFill>
                  <a:schemeClr val="dk1"/>
                </a:solidFill>
                <a:effectLst/>
                <a:latin typeface="Minion Pro" panose="02040503050201020203" pitchFamily="18" charset="0"/>
                <a:ea typeface="+mn-ea"/>
                <a:cs typeface="+mn-cs"/>
              </a:rPr>
              <a:t>to discover the power of reflection as a source for learning. Uncover never-before-published "insider stories" from pivotal moments in Toyota's history and fascinating nuances that inspired the Toyota Way. And walk away with fresh insights and excitement about people-centered leadership, organizational excellence, and yourself. If you've ever been mentored -- in business or in life -- by someone whose words, experiences, and perspectives changed you for the better, you know that an entire book of honest reflection and deep wisdom can have a profound impact on the world. </a:t>
            </a:r>
          </a:p>
          <a:p>
            <a:endParaRPr lang="en-US" sz="900" b="0" i="0" kern="1200" dirty="0">
              <a:solidFill>
                <a:schemeClr val="dk1"/>
              </a:solidFill>
              <a:effectLst/>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For today's business professionals -- dedicated to continuous learning and people-centered leadership -- this is that book. Learning to Lead, Leading to Learn is a beautiful, one-of-a-kind tapestry that will inspire both veteran and aspiring leaders to reflect and learn. It's a book for leaders of all levels, in any industry, anywhere in the world, who strive to create a culture of continuous learning and to lead with intention -- by helping others discover their best selves, while also developing themselves.“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inion Pro" panose="02040503050201020203" pitchFamily="18" charset="0"/>
                <a:ea typeface="+mn-ea"/>
                <a:cs typeface="+mn-cs"/>
              </a:rPr>
              <a:t>                                                                                                                  (Source: Goodreads.com)</a:t>
            </a:r>
          </a:p>
        </p:txBody>
      </p:sp>
      <p:sp>
        <p:nvSpPr>
          <p:cNvPr id="3" name="Rectangle 2">
            <a:extLst>
              <a:ext uri="{FF2B5EF4-FFF2-40B4-BE49-F238E27FC236}">
                <a16:creationId xmlns:a16="http://schemas.microsoft.com/office/drawing/2014/main" id="{EFB62386-B2E5-4F90-9B7C-FC26F1850FD0}"/>
              </a:ext>
              <a:ext uri="{C183D7F6-B498-43B3-948B-1728B52AA6E4}">
                <adec:decorative xmlns:adec="http://schemas.microsoft.com/office/drawing/2017/decorative" val="1"/>
              </a:ext>
            </a:extLst>
          </p:cNvPr>
          <p:cNvSpPr/>
          <p:nvPr/>
        </p:nvSpPr>
        <p:spPr>
          <a:xfrm>
            <a:off x="401053" y="685889"/>
            <a:ext cx="8451123" cy="2462213"/>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9F5569-BC3E-4C71-A032-DEA558ED3C5C}"/>
              </a:ext>
              <a:ext uri="{C183D7F6-B498-43B3-948B-1728B52AA6E4}">
                <adec:decorative xmlns:adec="http://schemas.microsoft.com/office/drawing/2017/decorative" val="1"/>
              </a:ext>
            </a:extLst>
          </p:cNvPr>
          <p:cNvSpPr/>
          <p:nvPr/>
        </p:nvSpPr>
        <p:spPr>
          <a:xfrm>
            <a:off x="401054" y="3140336"/>
            <a:ext cx="8451123" cy="2877079"/>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DF033C6-B5BC-3704-1D7D-245E2974C165}"/>
              </a:ext>
            </a:extLst>
          </p:cNvPr>
          <p:cNvSpPr txBox="1"/>
          <p:nvPr/>
        </p:nvSpPr>
        <p:spPr>
          <a:xfrm rot="19538562">
            <a:off x="364602" y="1448687"/>
            <a:ext cx="820271" cy="369332"/>
          </a:xfrm>
          <a:prstGeom prst="rect">
            <a:avLst/>
          </a:prstGeom>
          <a:noFill/>
        </p:spPr>
        <p:txBody>
          <a:bodyPr wrap="square" rtlCol="0">
            <a:spAutoFit/>
          </a:bodyPr>
          <a:lstStyle/>
          <a:p>
            <a:pPr algn="ctr"/>
            <a:r>
              <a:rPr lang="en-US" dirty="0">
                <a:solidFill>
                  <a:srgbClr val="C00000"/>
                </a:solidFill>
              </a:rPr>
              <a:t>Read</a:t>
            </a:r>
          </a:p>
        </p:txBody>
      </p:sp>
      <p:sp>
        <p:nvSpPr>
          <p:cNvPr id="4" name="TextBox 3">
            <a:extLst>
              <a:ext uri="{FF2B5EF4-FFF2-40B4-BE49-F238E27FC236}">
                <a16:creationId xmlns:a16="http://schemas.microsoft.com/office/drawing/2014/main" id="{C5E09DEB-F1FD-BE80-B636-8C758136E706}"/>
              </a:ext>
            </a:extLst>
          </p:cNvPr>
          <p:cNvSpPr txBox="1"/>
          <p:nvPr/>
        </p:nvSpPr>
        <p:spPr>
          <a:xfrm rot="19538562">
            <a:off x="364601" y="4398092"/>
            <a:ext cx="820271" cy="369332"/>
          </a:xfrm>
          <a:prstGeom prst="rect">
            <a:avLst/>
          </a:prstGeom>
          <a:noFill/>
        </p:spPr>
        <p:txBody>
          <a:bodyPr wrap="square" rtlCol="0">
            <a:spAutoFit/>
          </a:bodyPr>
          <a:lstStyle/>
          <a:p>
            <a:pPr algn="ctr"/>
            <a:r>
              <a:rPr lang="en-US" dirty="0">
                <a:solidFill>
                  <a:srgbClr val="C00000"/>
                </a:solidFill>
              </a:rPr>
              <a:t>Read</a:t>
            </a:r>
          </a:p>
        </p:txBody>
      </p:sp>
    </p:spTree>
    <p:extLst>
      <p:ext uri="{BB962C8B-B14F-4D97-AF65-F5344CB8AC3E}">
        <p14:creationId xmlns:p14="http://schemas.microsoft.com/office/powerpoint/2010/main" val="85643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2EAFF-71DE-4786-BBFC-680CFB993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D1E4C437-F5C9-46F4-987F-50198FE7CBEA}"/>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10)</a:t>
            </a:r>
          </a:p>
        </p:txBody>
      </p:sp>
      <p:pic>
        <p:nvPicPr>
          <p:cNvPr id="9" name="Picture 8">
            <a:extLst>
              <a:ext uri="{FF2B5EF4-FFF2-40B4-BE49-F238E27FC236}">
                <a16:creationId xmlns:a16="http://schemas.microsoft.com/office/drawing/2014/main" id="{F847C4FD-FA04-47E8-833C-D631E1157A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BF294A25-F764-499F-BE56-E8443E370026}"/>
              </a:ext>
            </a:extLst>
          </p:cNvPr>
          <p:cNvSpPr txBox="1"/>
          <p:nvPr/>
        </p:nvSpPr>
        <p:spPr>
          <a:xfrm>
            <a:off x="497306" y="758308"/>
            <a:ext cx="3093059" cy="738664"/>
          </a:xfrm>
          <a:prstGeom prst="rect">
            <a:avLst/>
          </a:prstGeom>
          <a:noFill/>
        </p:spPr>
        <p:txBody>
          <a:bodyPr wrap="square">
            <a:spAutoFit/>
          </a:bodyPr>
          <a:lstStyle/>
          <a:p>
            <a:pPr marL="288925" indent="-288925"/>
            <a:r>
              <a:rPr lang="en-US" sz="1400" b="1" dirty="0">
                <a:solidFill>
                  <a:srgbClr val="222222"/>
                </a:solidFill>
                <a:latin typeface="Minion Pro" panose="02040503050201020203" pitchFamily="18" charset="0"/>
              </a:rPr>
              <a:t>18</a:t>
            </a:r>
            <a:r>
              <a:rPr lang="en-US" sz="1400" b="1" i="0" dirty="0">
                <a:solidFill>
                  <a:srgbClr val="222222"/>
                </a:solidFill>
                <a:effectLst/>
                <a:latin typeface="Minion Pro" panose="02040503050201020203" pitchFamily="18" charset="0"/>
              </a:rPr>
              <a:t>. </a:t>
            </a:r>
            <a:r>
              <a:rPr lang="en-US" sz="1400" b="1" i="0" kern="1200" dirty="0">
                <a:solidFill>
                  <a:schemeClr val="dk1"/>
                </a:solidFill>
                <a:effectLst/>
                <a:latin typeface="Minion Pro" panose="02040503050201020203" pitchFamily="18" charset="0"/>
                <a:ea typeface="+mn-ea"/>
                <a:cs typeface="+mn-cs"/>
              </a:rPr>
              <a:t>Organizational Culture and  Leadership. </a:t>
            </a:r>
          </a:p>
          <a:p>
            <a:r>
              <a:rPr lang="en-US" sz="1400" b="0" i="0" dirty="0">
                <a:solidFill>
                  <a:srgbClr val="222222"/>
                </a:solidFill>
                <a:effectLst/>
                <a:latin typeface="Minion Pro" panose="02040503050201020203" pitchFamily="18" charset="0"/>
              </a:rPr>
              <a:t>       Author:  </a:t>
            </a:r>
            <a:r>
              <a:rPr lang="en-US" sz="1400" b="0" i="0" kern="1200" dirty="0">
                <a:solidFill>
                  <a:schemeClr val="dk1"/>
                </a:solidFill>
                <a:effectLst/>
                <a:latin typeface="Minion Pro" panose="02040503050201020203" pitchFamily="18" charset="0"/>
                <a:ea typeface="+mn-ea"/>
                <a:cs typeface="+mn-cs"/>
              </a:rPr>
              <a:t>Edgar H. Schein.</a:t>
            </a:r>
            <a:endParaRPr lang="en-US" sz="1400" b="0" dirty="0">
              <a:latin typeface="Minion Pro" panose="02040503050201020203" pitchFamily="18" charset="0"/>
            </a:endParaRPr>
          </a:p>
        </p:txBody>
      </p:sp>
      <p:sp>
        <p:nvSpPr>
          <p:cNvPr id="12" name="TextBox 11">
            <a:extLst>
              <a:ext uri="{FF2B5EF4-FFF2-40B4-BE49-F238E27FC236}">
                <a16:creationId xmlns:a16="http://schemas.microsoft.com/office/drawing/2014/main" id="{B89C00C2-EC9F-40B1-B1D5-7D1703AA7227}"/>
              </a:ext>
            </a:extLst>
          </p:cNvPr>
          <p:cNvSpPr txBox="1"/>
          <p:nvPr/>
        </p:nvSpPr>
        <p:spPr>
          <a:xfrm>
            <a:off x="3156285" y="758308"/>
            <a:ext cx="5695891" cy="2462213"/>
          </a:xfrm>
          <a:prstGeom prst="rect">
            <a:avLst/>
          </a:prstGeom>
          <a:noFill/>
        </p:spPr>
        <p:txBody>
          <a:bodyPr wrap="square">
            <a:spAutoFit/>
          </a:bodyPr>
          <a:lstStyle/>
          <a:p>
            <a:r>
              <a:rPr lang="en-US" sz="1100" b="0" i="0" dirty="0">
                <a:solidFill>
                  <a:srgbClr val="222222"/>
                </a:solidFill>
                <a:effectLst/>
                <a:latin typeface="Minion Pro" panose="02040503050201020203" pitchFamily="18" charset="0"/>
              </a:rPr>
              <a:t>Abstract: </a:t>
            </a:r>
            <a:r>
              <a:rPr lang="en-US" sz="1100" b="0" i="0" kern="1200" dirty="0">
                <a:solidFill>
                  <a:schemeClr val="dk1"/>
                </a:solidFill>
                <a:effectLst/>
                <a:latin typeface="Minion Pro" panose="02040503050201020203" pitchFamily="18" charset="0"/>
                <a:ea typeface="+mn-ea"/>
                <a:cs typeface="+mn-cs"/>
              </a:rPr>
              <a:t>In this classic book, Edgar Schein shows how to transform the abstract concept of culture into a practical tool that managers and students can use to understand the dynamics of organizations and change. </a:t>
            </a:r>
          </a:p>
          <a:p>
            <a:endParaRPr lang="en-US" sz="1100" dirty="0">
              <a:solidFill>
                <a:schemeClr val="dk1"/>
              </a:solidFill>
              <a:latin typeface="Minion Pro" panose="02040503050201020203" pitchFamily="18" charset="0"/>
            </a:endParaRPr>
          </a:p>
          <a:p>
            <a:r>
              <a:rPr lang="en-US" sz="1100" b="0" i="0" kern="1200" dirty="0">
                <a:solidFill>
                  <a:schemeClr val="dk1"/>
                </a:solidFill>
                <a:effectLst/>
                <a:latin typeface="Minion Pro" panose="02040503050201020203" pitchFamily="18" charset="0"/>
                <a:ea typeface="+mn-ea"/>
                <a:cs typeface="+mn-cs"/>
              </a:rPr>
              <a:t>Organizational pioneer Schein updates his influential understanding of culture--what it is, how it is created, how it evolves, and how it can be changed. Focusing on today's business realities, Schein draws on a wide range of contemporary research to redefine culture, offers new information on the topic of occupational cultures, and demonstrates the crucial role leaders play in successfully applying the principles of culture to achieve organizational goals. </a:t>
            </a:r>
          </a:p>
          <a:p>
            <a:endParaRPr lang="en-US" sz="1100" b="0" i="0" kern="1200" dirty="0">
              <a:solidFill>
                <a:schemeClr val="dk1"/>
              </a:solidFill>
              <a:effectLst/>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He also tackles the complex question of how an existing culture can be changed--one of the toughest challenges of leadership. The result is a vital resource for understanding and practicing organizational effectiveness.</a:t>
            </a:r>
            <a:endParaRPr lang="en-US" sz="1100" dirty="0">
              <a:solidFill>
                <a:schemeClr val="dk1"/>
              </a:solidFill>
              <a:latin typeface="Minion Pro" panose="02040503050201020203" pitchFamily="18" charset="0"/>
            </a:endParaRPr>
          </a:p>
          <a:p>
            <a:r>
              <a:rPr lang="en-US" sz="1100" b="0" i="0" kern="1200" dirty="0">
                <a:solidFill>
                  <a:schemeClr val="dk1"/>
                </a:solidFill>
                <a:effectLst/>
                <a:latin typeface="Minion Pro" panose="02040503050201020203" pitchFamily="18" charset="0"/>
                <a:ea typeface="+mn-ea"/>
                <a:cs typeface="+mn-cs"/>
              </a:rPr>
              <a:t> 								             (Source: Goodreads.com)</a:t>
            </a:r>
          </a:p>
        </p:txBody>
      </p:sp>
      <p:sp>
        <p:nvSpPr>
          <p:cNvPr id="14" name="TextBox 13">
            <a:extLst>
              <a:ext uri="{FF2B5EF4-FFF2-40B4-BE49-F238E27FC236}">
                <a16:creationId xmlns:a16="http://schemas.microsoft.com/office/drawing/2014/main" id="{A5508B65-B80E-4CE1-B80A-6A0D77A3C92C}"/>
              </a:ext>
            </a:extLst>
          </p:cNvPr>
          <p:cNvSpPr txBox="1"/>
          <p:nvPr/>
        </p:nvSpPr>
        <p:spPr>
          <a:xfrm>
            <a:off x="497307" y="3243509"/>
            <a:ext cx="2871182" cy="738664"/>
          </a:xfrm>
          <a:prstGeom prst="rect">
            <a:avLst/>
          </a:prstGeom>
          <a:noFill/>
        </p:spPr>
        <p:txBody>
          <a:bodyPr wrap="square">
            <a:spAutoFit/>
          </a:bodyPr>
          <a:lstStyle/>
          <a:p>
            <a:pPr marL="174625" indent="-174625">
              <a:defRPr/>
            </a:pPr>
            <a:r>
              <a:rPr lang="en-US" sz="1400" b="1" i="0" dirty="0">
                <a:solidFill>
                  <a:srgbClr val="222222"/>
                </a:solidFill>
                <a:effectLst/>
                <a:latin typeface="Minion Pro" panose="02040503050201020203" pitchFamily="18" charset="0"/>
              </a:rPr>
              <a:t>19. </a:t>
            </a:r>
            <a:r>
              <a:rPr lang="en-US" sz="1400" b="1" i="0" kern="1200" dirty="0">
                <a:solidFill>
                  <a:schemeClr val="dk1"/>
                </a:solidFill>
                <a:effectLst/>
                <a:latin typeface="Minion Pro" panose="02040503050201020203" pitchFamily="18" charset="0"/>
                <a:ea typeface="+mn-ea"/>
                <a:cs typeface="+mn-cs"/>
              </a:rPr>
              <a:t>Stories that Move Mountains.</a:t>
            </a:r>
          </a:p>
          <a:p>
            <a:pPr marL="228600"/>
            <a:r>
              <a:rPr lang="en-US" sz="1400" b="0" i="0" dirty="0">
                <a:solidFill>
                  <a:srgbClr val="222222"/>
                </a:solidFill>
                <a:effectLst/>
                <a:latin typeface="Minion Pro" panose="02040503050201020203" pitchFamily="18" charset="0"/>
              </a:rPr>
              <a:t>Authors:  </a:t>
            </a:r>
            <a:r>
              <a:rPr lang="en-US" sz="1400" b="0" i="0" kern="1200" dirty="0">
                <a:solidFill>
                  <a:schemeClr val="dk1"/>
                </a:solidFill>
                <a:effectLst/>
                <a:latin typeface="Minion Pro" panose="02040503050201020203" pitchFamily="18" charset="0"/>
                <a:ea typeface="+mn-ea"/>
                <a:cs typeface="+mn-cs"/>
              </a:rPr>
              <a:t>Martin Sykes, Nicklas Malik, Mark D. West.</a:t>
            </a:r>
          </a:p>
        </p:txBody>
      </p:sp>
      <p:sp>
        <p:nvSpPr>
          <p:cNvPr id="15" name="TextBox 14">
            <a:extLst>
              <a:ext uri="{FF2B5EF4-FFF2-40B4-BE49-F238E27FC236}">
                <a16:creationId xmlns:a16="http://schemas.microsoft.com/office/drawing/2014/main" id="{EACA3939-E0DE-4BFC-9191-C1E7B0ECBD83}"/>
              </a:ext>
            </a:extLst>
          </p:cNvPr>
          <p:cNvSpPr txBox="1"/>
          <p:nvPr/>
        </p:nvSpPr>
        <p:spPr>
          <a:xfrm>
            <a:off x="3152274" y="3241967"/>
            <a:ext cx="5695891" cy="2569934"/>
          </a:xfrm>
          <a:prstGeom prst="rect">
            <a:avLst/>
          </a:prstGeom>
          <a:noFill/>
        </p:spPr>
        <p:txBody>
          <a:bodyPr wrap="square">
            <a:spAutoFit/>
          </a:bodyPr>
          <a:lstStyle/>
          <a:p>
            <a:r>
              <a:rPr lang="en-US" sz="1100" b="0" i="0" kern="1200" dirty="0">
                <a:solidFill>
                  <a:schemeClr val="dk1"/>
                </a:solidFill>
                <a:effectLst/>
                <a:latin typeface="Minion Pro" panose="02040503050201020203" pitchFamily="18" charset="0"/>
                <a:ea typeface="+mn-ea"/>
                <a:cs typeface="+mn-cs"/>
              </a:rPr>
              <a:t>Abstract: It′s called CAST (Content, Audience, Story, &amp; Tell) and it′s been a quiet success, until now. Developed over a twelve-year period as a presentation method to help Enterprise Architects, it was adopted by Microsoft Enterprise Architecture teams and filtered from IT managers to Sales, and beyond to major organizations around the world. Now, thanks to this unique book from an expert author team that includes two Microsoft presentation experts, you can learn how to use this amazing process to create and make high-impact presentations in your own organization.</a:t>
            </a:r>
            <a:br>
              <a:rPr lang="en-US" sz="1100" dirty="0">
                <a:latin typeface="Minion Pro" panose="02040503050201020203" pitchFamily="18" charset="0"/>
              </a:rPr>
            </a:br>
            <a:br>
              <a:rPr lang="en-US" sz="700" dirty="0">
                <a:latin typeface="Minion Pro" panose="02040503050201020203" pitchFamily="18" charset="0"/>
              </a:rPr>
            </a:br>
            <a:r>
              <a:rPr lang="en-US" sz="1100" b="0" i="0" kern="1200" dirty="0">
                <a:solidFill>
                  <a:schemeClr val="dk1"/>
                </a:solidFill>
                <a:effectLst/>
                <a:latin typeface="Minion Pro" panose="02040503050201020203" pitchFamily="18" charset="0"/>
                <a:ea typeface="+mn-ea"/>
                <a:cs typeface="+mn-cs"/>
              </a:rPr>
              <a:t>The book helps you build complete visual stories, step by step, by using the CAST method to first create a Story Map and from there, a compelling presentation. It includes sample Story Maps, templates, practical success stories, and more. You′ll discover how to go beyond PowerPoint slides to create presentations that influence your peers and effect change.</a:t>
            </a:r>
            <a:br>
              <a:rPr lang="en-US" sz="1100" dirty="0">
                <a:latin typeface="Minion Pro" panose="02040503050201020203" pitchFamily="18" charset="0"/>
              </a:rPr>
            </a:br>
            <a:br>
              <a:rPr lang="en-US" sz="700" dirty="0">
                <a:latin typeface="Minion Pro" panose="02040503050201020203" pitchFamily="18" charset="0"/>
              </a:rPr>
            </a:br>
            <a:r>
              <a:rPr lang="en-US" sz="1100" b="0" i="0" kern="1200" dirty="0">
                <a:solidFill>
                  <a:schemeClr val="dk1"/>
                </a:solidFill>
                <a:effectLst/>
                <a:latin typeface="Minion Pro" panose="02040503050201020203" pitchFamily="18" charset="0"/>
                <a:ea typeface="+mn-ea"/>
                <a:cs typeface="+mn-cs"/>
              </a:rPr>
              <a:t>Learn how to sell your ideas and trigger change in your organization with </a:t>
            </a:r>
            <a:r>
              <a:rPr lang="en-US" sz="1100" b="1" i="1" kern="1200" dirty="0">
                <a:solidFill>
                  <a:schemeClr val="dk1"/>
                </a:solidFill>
                <a:effectLst/>
                <a:latin typeface="Minion Pro" panose="02040503050201020203" pitchFamily="18" charset="0"/>
                <a:ea typeface="+mn-ea"/>
                <a:cs typeface="+mn-cs"/>
              </a:rPr>
              <a:t>Stories That Move Mountains: Storytelling and Visual Design for Persuasive Presentations.</a:t>
            </a:r>
          </a:p>
          <a:p>
            <a:endParaRPr lang="en-US" sz="400" kern="1200" dirty="0">
              <a:solidFill>
                <a:schemeClr val="dk1"/>
              </a:solidFill>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                                                                                                                                (Source: Goodreads.com)</a:t>
            </a:r>
          </a:p>
        </p:txBody>
      </p:sp>
      <p:pic>
        <p:nvPicPr>
          <p:cNvPr id="18" name="Picture 17">
            <a:extLst>
              <a:ext uri="{FF2B5EF4-FFF2-40B4-BE49-F238E27FC236}">
                <a16:creationId xmlns:a16="http://schemas.microsoft.com/office/drawing/2014/main" id="{CAAE8D8E-A8C8-4205-A16A-2073F7FC113E}"/>
              </a:ext>
              <a:ext uri="{C183D7F6-B498-43B3-948B-1728B52AA6E4}">
                <adec:decorative xmlns:adec="http://schemas.microsoft.com/office/drawing/2017/decorative" val="1"/>
              </a:ext>
            </a:extLst>
          </p:cNvPr>
          <p:cNvPicPr>
            <a:picLocks noChangeAspect="1"/>
          </p:cNvPicPr>
          <p:nvPr/>
        </p:nvPicPr>
        <p:blipFill rotWithShape="1">
          <a:blip r:embed="rId4"/>
          <a:srcRect l="17867" t="58162" r="71618" b="18896"/>
          <a:stretch/>
        </p:blipFill>
        <p:spPr>
          <a:xfrm>
            <a:off x="1001806" y="1505985"/>
            <a:ext cx="1337981" cy="1479178"/>
          </a:xfrm>
          <a:prstGeom prst="rect">
            <a:avLst/>
          </a:prstGeom>
        </p:spPr>
      </p:pic>
      <p:pic>
        <p:nvPicPr>
          <p:cNvPr id="19" name="Picture 18">
            <a:extLst>
              <a:ext uri="{FF2B5EF4-FFF2-40B4-BE49-F238E27FC236}">
                <a16:creationId xmlns:a16="http://schemas.microsoft.com/office/drawing/2014/main" id="{806E1E94-78E0-49CE-8696-6220A17A04BD}"/>
              </a:ext>
              <a:ext uri="{C183D7F6-B498-43B3-948B-1728B52AA6E4}">
                <adec:decorative xmlns:adec="http://schemas.microsoft.com/office/drawing/2017/decorative" val="1"/>
              </a:ext>
            </a:extLst>
          </p:cNvPr>
          <p:cNvPicPr>
            <a:picLocks noChangeAspect="1"/>
          </p:cNvPicPr>
          <p:nvPr/>
        </p:nvPicPr>
        <p:blipFill rotWithShape="1">
          <a:blip r:embed="rId5"/>
          <a:srcRect l="21177" t="14859" r="39853" b="38750"/>
          <a:stretch/>
        </p:blipFill>
        <p:spPr>
          <a:xfrm>
            <a:off x="833717" y="4093622"/>
            <a:ext cx="1674157" cy="1217690"/>
          </a:xfrm>
          <a:prstGeom prst="rect">
            <a:avLst/>
          </a:prstGeom>
        </p:spPr>
      </p:pic>
      <p:sp>
        <p:nvSpPr>
          <p:cNvPr id="20" name="Rectangle 19">
            <a:extLst>
              <a:ext uri="{FF2B5EF4-FFF2-40B4-BE49-F238E27FC236}">
                <a16:creationId xmlns:a16="http://schemas.microsoft.com/office/drawing/2014/main" id="{F8F9D4DA-0EAD-450D-AEAD-1EF24577299C}"/>
              </a:ext>
              <a:ext uri="{C183D7F6-B498-43B3-948B-1728B52AA6E4}">
                <adec:decorative xmlns:adec="http://schemas.microsoft.com/office/drawing/2017/decorative" val="1"/>
              </a:ext>
            </a:extLst>
          </p:cNvPr>
          <p:cNvSpPr/>
          <p:nvPr/>
        </p:nvSpPr>
        <p:spPr>
          <a:xfrm>
            <a:off x="401053" y="717974"/>
            <a:ext cx="8451123" cy="2454192"/>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43D4C7-2C1D-4B2C-ADB8-DB54714612F8}"/>
              </a:ext>
              <a:ext uri="{C183D7F6-B498-43B3-948B-1728B52AA6E4}">
                <adec:decorative xmlns:adec="http://schemas.microsoft.com/office/drawing/2017/decorative" val="1"/>
              </a:ext>
            </a:extLst>
          </p:cNvPr>
          <p:cNvSpPr/>
          <p:nvPr/>
        </p:nvSpPr>
        <p:spPr>
          <a:xfrm>
            <a:off x="401054" y="3164374"/>
            <a:ext cx="8451123" cy="2748768"/>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1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2EAFF-71DE-4786-BBFC-680CFB993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D1E4C437-F5C9-46F4-987F-50198FE7CBEA}"/>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2)</a:t>
            </a:r>
          </a:p>
        </p:txBody>
      </p:sp>
      <p:pic>
        <p:nvPicPr>
          <p:cNvPr id="10" name="Picture 9">
            <a:extLst>
              <a:ext uri="{FF2B5EF4-FFF2-40B4-BE49-F238E27FC236}">
                <a16:creationId xmlns:a16="http://schemas.microsoft.com/office/drawing/2014/main" id="{221BB9B3-2A3E-4A83-B117-05259D5A1846}"/>
              </a:ext>
              <a:ext uri="{C183D7F6-B498-43B3-948B-1728B52AA6E4}">
                <adec:decorative xmlns:adec="http://schemas.microsoft.com/office/drawing/2017/decorative" val="1"/>
              </a:ext>
            </a:extLst>
          </p:cNvPr>
          <p:cNvPicPr>
            <a:picLocks noChangeAspect="1"/>
          </p:cNvPicPr>
          <p:nvPr/>
        </p:nvPicPr>
        <p:blipFill rotWithShape="1">
          <a:blip r:embed="rId3"/>
          <a:srcRect l="17868" t="58162" r="71618" b="19007"/>
          <a:stretch/>
        </p:blipFill>
        <p:spPr>
          <a:xfrm>
            <a:off x="1177088" y="4134529"/>
            <a:ext cx="1378326" cy="1660713"/>
          </a:xfrm>
          <a:prstGeom prst="rect">
            <a:avLst/>
          </a:prstGeom>
        </p:spPr>
      </p:pic>
      <p:pic>
        <p:nvPicPr>
          <p:cNvPr id="9" name="Picture 8">
            <a:extLst>
              <a:ext uri="{FF2B5EF4-FFF2-40B4-BE49-F238E27FC236}">
                <a16:creationId xmlns:a16="http://schemas.microsoft.com/office/drawing/2014/main" id="{F847C4FD-FA04-47E8-833C-D631E1157A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22694" y="6128363"/>
            <a:ext cx="1596190" cy="707462"/>
          </a:xfrm>
          <a:prstGeom prst="rect">
            <a:avLst/>
          </a:prstGeom>
        </p:spPr>
      </p:pic>
      <p:sp>
        <p:nvSpPr>
          <p:cNvPr id="14" name="TextBox 13">
            <a:extLst>
              <a:ext uri="{FF2B5EF4-FFF2-40B4-BE49-F238E27FC236}">
                <a16:creationId xmlns:a16="http://schemas.microsoft.com/office/drawing/2014/main" id="{A5508B65-B80E-4CE1-B80A-6A0D77A3C92C}"/>
              </a:ext>
            </a:extLst>
          </p:cNvPr>
          <p:cNvSpPr txBox="1"/>
          <p:nvPr/>
        </p:nvSpPr>
        <p:spPr>
          <a:xfrm>
            <a:off x="497306" y="3186902"/>
            <a:ext cx="3093059" cy="892552"/>
          </a:xfrm>
          <a:prstGeom prst="rect">
            <a:avLst/>
          </a:prstGeom>
          <a:noFill/>
        </p:spPr>
        <p:txBody>
          <a:bodyPr wrap="square">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lang="en-US" sz="1300" b="1" i="0" dirty="0">
                <a:solidFill>
                  <a:srgbClr val="222222"/>
                </a:solidFill>
                <a:effectLst/>
                <a:latin typeface="Minion Pro" panose="02040503050201020203" pitchFamily="18" charset="0"/>
              </a:rPr>
              <a:t>4. </a:t>
            </a:r>
            <a:r>
              <a:rPr lang="en-US" sz="1300" b="1" i="0" kern="1200" dirty="0">
                <a:solidFill>
                  <a:schemeClr val="dk1"/>
                </a:solidFill>
                <a:effectLst/>
                <a:latin typeface="Minion Pro" panose="02040503050201020203" pitchFamily="18" charset="0"/>
                <a:ea typeface="+mn-ea"/>
                <a:cs typeface="+mn-cs"/>
              </a:rPr>
              <a:t>The Fearless Organization: Creating Psychological Safety in the Workplace for Learning, Innovation, and Growth.</a:t>
            </a:r>
          </a:p>
          <a:p>
            <a:pPr marL="174625"/>
            <a:r>
              <a:rPr lang="en-US" sz="1300" b="0" i="0" dirty="0">
                <a:solidFill>
                  <a:srgbClr val="222222"/>
                </a:solidFill>
                <a:effectLst/>
                <a:latin typeface="Minion Pro" panose="02040503050201020203" pitchFamily="18" charset="0"/>
              </a:rPr>
              <a:t>Author:  </a:t>
            </a:r>
            <a:r>
              <a:rPr lang="en-US" sz="1300" b="0" dirty="0">
                <a:latin typeface="Minion Pro" panose="02040503050201020203" pitchFamily="18" charset="0"/>
              </a:rPr>
              <a:t>Amy C. Edmondson.</a:t>
            </a:r>
          </a:p>
        </p:txBody>
      </p:sp>
      <p:sp>
        <p:nvSpPr>
          <p:cNvPr id="15" name="TextBox 14">
            <a:extLst>
              <a:ext uri="{FF2B5EF4-FFF2-40B4-BE49-F238E27FC236}">
                <a16:creationId xmlns:a16="http://schemas.microsoft.com/office/drawing/2014/main" id="{EACA3939-E0DE-4BFC-9191-C1E7B0ECBD83}"/>
              </a:ext>
            </a:extLst>
          </p:cNvPr>
          <p:cNvSpPr txBox="1"/>
          <p:nvPr/>
        </p:nvSpPr>
        <p:spPr>
          <a:xfrm>
            <a:off x="3489513" y="3299658"/>
            <a:ext cx="5358652" cy="2608406"/>
          </a:xfrm>
          <a:prstGeom prst="rect">
            <a:avLst/>
          </a:prstGeom>
          <a:noFill/>
        </p:spPr>
        <p:txBody>
          <a:bodyPr wrap="square">
            <a:spAutoFit/>
          </a:bodyPr>
          <a:lstStyle/>
          <a:p>
            <a:r>
              <a:rPr lang="en-US" sz="1050" b="0" i="0" kern="1200" dirty="0">
                <a:solidFill>
                  <a:schemeClr val="dk1"/>
                </a:solidFill>
                <a:effectLst/>
                <a:latin typeface="Minion Pro" panose="02040503050201020203" pitchFamily="18" charset="0"/>
                <a:ea typeface="+mn-ea"/>
                <a:cs typeface="+mn-cs"/>
              </a:rPr>
              <a:t>Abstract: </a:t>
            </a:r>
            <a:r>
              <a:rPr lang="en-US" sz="1050" b="1" i="1" dirty="0">
                <a:solidFill>
                  <a:srgbClr val="181818"/>
                </a:solidFill>
                <a:effectLst/>
                <a:latin typeface="Minion Pro" panose="02040503050201020203" pitchFamily="18" charset="0"/>
              </a:rPr>
              <a:t>The Fearless Organization: Creating Psychological Safety in the Workplace for Learning, Innovation, and Growth</a:t>
            </a:r>
            <a:r>
              <a:rPr lang="en-US" sz="1050" b="0" i="0" dirty="0">
                <a:solidFill>
                  <a:srgbClr val="181818"/>
                </a:solidFill>
                <a:effectLst/>
                <a:latin typeface="Minion Pro" panose="02040503050201020203" pitchFamily="18" charset="0"/>
              </a:rPr>
              <a:t> offers practical guidance for teams and organizations who are serious about success in the modern economy. With so much riding on innovation, creativity, and spark, it is essential to attract and retain quality talent--but what good does this talent do if no one is able to speak their mind?  The traditional culture of "fitting in" and "going along" spells doom in the knowledge economy. Success requires a continuous influx of new ideas, new challenges, and critical thought, and the interpersonal climate must not suppress, silence, ridicule or intimidate. People must be allowed to voice half-finished thoughts, ask questions from left field, and brainstorm out loud; it creates a culture in which a minor flub or momentary lapse is no big deal, and where actual mistakes are owned and corrected, and where the next left-field idea could be the next big thing.</a:t>
            </a:r>
            <a:br>
              <a:rPr lang="en-US" sz="1050" dirty="0">
                <a:latin typeface="Minion Pro" panose="02040503050201020203" pitchFamily="18" charset="0"/>
              </a:rPr>
            </a:br>
            <a:br>
              <a:rPr lang="en-US" sz="600" dirty="0">
                <a:latin typeface="Minion Pro" panose="02040503050201020203" pitchFamily="18" charset="0"/>
              </a:rPr>
            </a:br>
            <a:r>
              <a:rPr lang="en-US" sz="1050" b="0" i="0" dirty="0">
                <a:solidFill>
                  <a:srgbClr val="181818"/>
                </a:solidFill>
                <a:effectLst/>
                <a:latin typeface="Minion Pro" panose="02040503050201020203" pitchFamily="18" charset="0"/>
              </a:rPr>
              <a:t>This book explores this culture of psychological safety and provides a blueprint for bringing it to life. The road is sometimes bumpy, but succinct and informative scenario-based explanations provide a clear path forward to constant learning and healthy innovation.</a:t>
            </a:r>
            <a:r>
              <a:rPr lang="en-US" sz="1050" b="0" i="0" kern="1200" dirty="0">
                <a:solidFill>
                  <a:schemeClr val="dk1"/>
                </a:solidFill>
                <a:effectLst/>
                <a:latin typeface="Minion Pro" panose="02040503050201020203" pitchFamily="18" charset="0"/>
                <a:ea typeface="+mn-ea"/>
                <a:cs typeface="+mn-cs"/>
              </a:rPr>
              <a:t> 									                                   (Source: Goodreads.com)</a:t>
            </a:r>
          </a:p>
        </p:txBody>
      </p:sp>
      <p:sp>
        <p:nvSpPr>
          <p:cNvPr id="16" name="Rectangle 15">
            <a:extLst>
              <a:ext uri="{FF2B5EF4-FFF2-40B4-BE49-F238E27FC236}">
                <a16:creationId xmlns:a16="http://schemas.microsoft.com/office/drawing/2014/main" id="{2E71F08E-270B-4DAA-BD3F-FF0CC97FDDCB}"/>
              </a:ext>
              <a:ext uri="{C183D7F6-B498-43B3-948B-1728B52AA6E4}">
                <adec:decorative xmlns:adec="http://schemas.microsoft.com/office/drawing/2017/decorative" val="1"/>
              </a:ext>
            </a:extLst>
          </p:cNvPr>
          <p:cNvSpPr/>
          <p:nvPr/>
        </p:nvSpPr>
        <p:spPr>
          <a:xfrm>
            <a:off x="401053" y="717973"/>
            <a:ext cx="8451123" cy="2462213"/>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F62DE0-1E64-49B0-9453-B226B0A00A65}"/>
              </a:ext>
              <a:ext uri="{C183D7F6-B498-43B3-948B-1728B52AA6E4}">
                <adec:decorative xmlns:adec="http://schemas.microsoft.com/office/drawing/2017/decorative" val="1"/>
              </a:ext>
            </a:extLst>
          </p:cNvPr>
          <p:cNvSpPr/>
          <p:nvPr/>
        </p:nvSpPr>
        <p:spPr>
          <a:xfrm>
            <a:off x="401054" y="3172420"/>
            <a:ext cx="8451123" cy="2796869"/>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C7BC64B-F3D7-F9BD-BAE9-4B1B54D4306E}"/>
              </a:ext>
            </a:extLst>
          </p:cNvPr>
          <p:cNvSpPr txBox="1"/>
          <p:nvPr/>
        </p:nvSpPr>
        <p:spPr>
          <a:xfrm rot="19538562">
            <a:off x="364600" y="4517080"/>
            <a:ext cx="820271" cy="369332"/>
          </a:xfrm>
          <a:prstGeom prst="rect">
            <a:avLst/>
          </a:prstGeom>
          <a:noFill/>
        </p:spPr>
        <p:txBody>
          <a:bodyPr wrap="square" rtlCol="0">
            <a:spAutoFit/>
          </a:bodyPr>
          <a:lstStyle/>
          <a:p>
            <a:pPr algn="ctr"/>
            <a:r>
              <a:rPr lang="en-US" dirty="0">
                <a:solidFill>
                  <a:srgbClr val="C00000"/>
                </a:solidFill>
              </a:rPr>
              <a:t>Read</a:t>
            </a:r>
          </a:p>
        </p:txBody>
      </p:sp>
      <p:sp>
        <p:nvSpPr>
          <p:cNvPr id="18" name="TextBox 17">
            <a:extLst>
              <a:ext uri="{FF2B5EF4-FFF2-40B4-BE49-F238E27FC236}">
                <a16:creationId xmlns:a16="http://schemas.microsoft.com/office/drawing/2014/main" id="{072300CE-4FD2-B24E-C77D-A342CB2F9BEF}"/>
              </a:ext>
            </a:extLst>
          </p:cNvPr>
          <p:cNvSpPr txBox="1"/>
          <p:nvPr/>
        </p:nvSpPr>
        <p:spPr>
          <a:xfrm>
            <a:off x="497306" y="758308"/>
            <a:ext cx="3093059" cy="892552"/>
          </a:xfrm>
          <a:prstGeom prst="rect">
            <a:avLst/>
          </a:prstGeom>
          <a:noFill/>
        </p:spPr>
        <p:txBody>
          <a:bodyPr wrap="square">
            <a:spAutoFit/>
          </a:bodyPr>
          <a:lstStyle/>
          <a:p>
            <a:pPr marL="174625" indent="-174625"/>
            <a:r>
              <a:rPr lang="en-US" sz="1300" b="1" dirty="0">
                <a:solidFill>
                  <a:srgbClr val="222222"/>
                </a:solidFill>
                <a:latin typeface="Minion Pro" panose="02040503050201020203" pitchFamily="18" charset="0"/>
              </a:rPr>
              <a:t>3</a:t>
            </a:r>
            <a:r>
              <a:rPr lang="en-US" sz="1300" b="1" i="0" dirty="0">
                <a:solidFill>
                  <a:srgbClr val="222222"/>
                </a:solidFill>
                <a:effectLst/>
                <a:latin typeface="Minion Pro" panose="02040503050201020203" pitchFamily="18" charset="0"/>
              </a:rPr>
              <a:t>. </a:t>
            </a:r>
            <a:r>
              <a:rPr lang="en-US" sz="1300" b="1" i="0" kern="1200" dirty="0">
                <a:solidFill>
                  <a:schemeClr val="dk1"/>
                </a:solidFill>
                <a:effectLst/>
                <a:latin typeface="Minion Pro" panose="02040503050201020203" pitchFamily="18" charset="0"/>
                <a:ea typeface="+mn-ea"/>
                <a:cs typeface="+mn-cs"/>
              </a:rPr>
              <a:t>Humble Inquiry</a:t>
            </a:r>
            <a:r>
              <a:rPr lang="en-US" sz="1300" b="1" dirty="0">
                <a:solidFill>
                  <a:schemeClr val="dk1"/>
                </a:solidFill>
                <a:latin typeface="Minion Pro" panose="02040503050201020203" pitchFamily="18" charset="0"/>
              </a:rPr>
              <a:t>. The Gentle Art of Asking Instead of Telling.</a:t>
            </a:r>
          </a:p>
          <a:p>
            <a:pPr marL="174625" indent="-174625"/>
            <a:r>
              <a:rPr lang="en-US" sz="1300" b="1" dirty="0">
                <a:solidFill>
                  <a:schemeClr val="dk1"/>
                </a:solidFill>
                <a:latin typeface="Minion Pro" panose="02040503050201020203" pitchFamily="18" charset="0"/>
              </a:rPr>
              <a:t>    </a:t>
            </a:r>
            <a:r>
              <a:rPr lang="en-US" sz="1300" b="0" i="0" dirty="0">
                <a:solidFill>
                  <a:srgbClr val="222222"/>
                </a:solidFill>
                <a:effectLst/>
                <a:latin typeface="Minion Pro" panose="02040503050201020203" pitchFamily="18" charset="0"/>
              </a:rPr>
              <a:t>Authors:  </a:t>
            </a:r>
            <a:r>
              <a:rPr lang="en-US" sz="1300" b="0" dirty="0">
                <a:latin typeface="Minion Pro" panose="02040503050201020203" pitchFamily="18" charset="0"/>
              </a:rPr>
              <a:t>Edgar H. Schein, Peter A. Schein.</a:t>
            </a:r>
          </a:p>
        </p:txBody>
      </p:sp>
      <p:sp>
        <p:nvSpPr>
          <p:cNvPr id="19" name="TextBox 18">
            <a:extLst>
              <a:ext uri="{FF2B5EF4-FFF2-40B4-BE49-F238E27FC236}">
                <a16:creationId xmlns:a16="http://schemas.microsoft.com/office/drawing/2014/main" id="{068A2391-1363-B115-F5D8-70BF030EB79D}"/>
              </a:ext>
            </a:extLst>
          </p:cNvPr>
          <p:cNvSpPr txBox="1"/>
          <p:nvPr/>
        </p:nvSpPr>
        <p:spPr>
          <a:xfrm>
            <a:off x="3301248" y="841236"/>
            <a:ext cx="5575808" cy="2200602"/>
          </a:xfrm>
          <a:prstGeom prst="rect">
            <a:avLst/>
          </a:prstGeom>
          <a:noFill/>
        </p:spPr>
        <p:txBody>
          <a:bodyPr wrap="square">
            <a:spAutoFit/>
          </a:bodyPr>
          <a:lstStyle/>
          <a:p>
            <a:r>
              <a:rPr lang="en-US" sz="1000" b="0" i="0" dirty="0">
                <a:solidFill>
                  <a:srgbClr val="222222"/>
                </a:solidFill>
                <a:effectLst/>
                <a:latin typeface="Minion Pro" panose="02040503050201020203" pitchFamily="18" charset="0"/>
              </a:rPr>
              <a:t>Abstract:</a:t>
            </a:r>
            <a:r>
              <a:rPr lang="en-US" sz="1000" b="0" i="0" dirty="0">
                <a:solidFill>
                  <a:schemeClr val="dk1"/>
                </a:solidFill>
                <a:effectLst/>
                <a:latin typeface="Minion Pro" panose="02040503050201020203" pitchFamily="18" charset="0"/>
              </a:rPr>
              <a:t> </a:t>
            </a:r>
            <a:r>
              <a:rPr lang="en-US" sz="1000" dirty="0">
                <a:solidFill>
                  <a:schemeClr val="dk1"/>
                </a:solidFill>
                <a:latin typeface="Minion Pro" panose="02040503050201020203" pitchFamily="18" charset="0"/>
              </a:rPr>
              <a:t>This worldwide bestseller offers simple guidance for building the kind of open and trusting relationships vital for tackling global systemic challenges and developing adaptive, innovative organizations. We live, say, Edgar and Peter Schein, in a culture of ''tell.'' All too often we tell others what we think they need to know or should do. But whether we are leading or following, what matters most is we get to the truth. We must develop a commitment to sharing vital facts and identifying faulty assumptions-it can mean the difference between success and failure. </a:t>
            </a:r>
          </a:p>
          <a:p>
            <a:endParaRPr lang="en-US" sz="700" dirty="0">
              <a:solidFill>
                <a:schemeClr val="dk1"/>
              </a:solidFill>
              <a:latin typeface="Minion Pro" panose="02040503050201020203" pitchFamily="18" charset="0"/>
            </a:endParaRPr>
          </a:p>
          <a:p>
            <a:r>
              <a:rPr lang="en-US" sz="1000" dirty="0">
                <a:solidFill>
                  <a:schemeClr val="dk1"/>
                </a:solidFill>
                <a:latin typeface="Minion Pro" panose="02040503050201020203" pitchFamily="18" charset="0"/>
              </a:rPr>
              <a:t>The authors define </a:t>
            </a:r>
            <a:r>
              <a:rPr lang="en-US" sz="1000" b="1" dirty="0">
                <a:solidFill>
                  <a:schemeClr val="dk1"/>
                </a:solidFill>
                <a:latin typeface="Minion Pro" panose="02040503050201020203" pitchFamily="18" charset="0"/>
              </a:rPr>
              <a:t>Humble Inquiry </a:t>
            </a:r>
            <a:r>
              <a:rPr lang="en-US" sz="1000" dirty="0">
                <a:solidFill>
                  <a:schemeClr val="dk1"/>
                </a:solidFill>
                <a:latin typeface="Minion Pro" panose="02040503050201020203" pitchFamily="18" charset="0"/>
              </a:rPr>
              <a:t>as ''the gentle art of drawing someone out, of asking questions to which you do not know the answer, of building relationships based on curiosity and interest in the other person.'' In the new edition, the authors look at how Humble Inquiry differs from other kinds of inquiry, offer examples of it in action, and show how to overcome the barriers that keep us telling when we should be asking. Offers a deepening and broadening of this concept, seeing it as not just a way of posing questions but an entire attitude that includes better listening, better responding to what others are trying to tell us, and better revealing of ourselves.                                                                   </a:t>
            </a:r>
            <a:r>
              <a:rPr lang="en-US" sz="1000" b="0" i="0" kern="1200" dirty="0">
                <a:solidFill>
                  <a:schemeClr val="dk1"/>
                </a:solidFill>
                <a:effectLst/>
                <a:latin typeface="Minion Pro" panose="02040503050201020203" pitchFamily="18" charset="0"/>
                <a:ea typeface="+mn-ea"/>
                <a:cs typeface="+mn-cs"/>
              </a:rPr>
              <a:t>(Source: Goodreads.com)</a:t>
            </a:r>
          </a:p>
        </p:txBody>
      </p:sp>
      <p:pic>
        <p:nvPicPr>
          <p:cNvPr id="20" name="Picture 19">
            <a:extLst>
              <a:ext uri="{FF2B5EF4-FFF2-40B4-BE49-F238E27FC236}">
                <a16:creationId xmlns:a16="http://schemas.microsoft.com/office/drawing/2014/main" id="{B1EA3A04-3737-4FB0-6E93-6E6C33E5DEE6}"/>
              </a:ext>
              <a:ext uri="{C183D7F6-B498-43B3-948B-1728B52AA6E4}">
                <adec:decorative xmlns:adec="http://schemas.microsoft.com/office/drawing/2017/decorative" val="1"/>
              </a:ext>
            </a:extLst>
          </p:cNvPr>
          <p:cNvPicPr>
            <a:picLocks noChangeAspect="1"/>
          </p:cNvPicPr>
          <p:nvPr/>
        </p:nvPicPr>
        <p:blipFill rotWithShape="1">
          <a:blip r:embed="rId5"/>
          <a:srcRect l="2614" t="32794" r="82794" b="34228"/>
          <a:stretch/>
        </p:blipFill>
        <p:spPr>
          <a:xfrm>
            <a:off x="1420420" y="1469594"/>
            <a:ext cx="1078741" cy="1610204"/>
          </a:xfrm>
          <a:prstGeom prst="rect">
            <a:avLst/>
          </a:prstGeom>
        </p:spPr>
      </p:pic>
      <p:sp>
        <p:nvSpPr>
          <p:cNvPr id="21" name="TextBox 20">
            <a:extLst>
              <a:ext uri="{FF2B5EF4-FFF2-40B4-BE49-F238E27FC236}">
                <a16:creationId xmlns:a16="http://schemas.microsoft.com/office/drawing/2014/main" id="{0D62DCE6-0A3B-E240-BCC0-1B11C0F42381}"/>
              </a:ext>
            </a:extLst>
          </p:cNvPr>
          <p:cNvSpPr txBox="1"/>
          <p:nvPr/>
        </p:nvSpPr>
        <p:spPr>
          <a:xfrm rot="19538562">
            <a:off x="500603" y="2027202"/>
            <a:ext cx="820271" cy="369332"/>
          </a:xfrm>
          <a:prstGeom prst="rect">
            <a:avLst/>
          </a:prstGeom>
          <a:noFill/>
        </p:spPr>
        <p:txBody>
          <a:bodyPr wrap="square" rtlCol="0">
            <a:spAutoFit/>
          </a:bodyPr>
          <a:lstStyle/>
          <a:p>
            <a:pPr algn="ctr"/>
            <a:r>
              <a:rPr lang="en-US" dirty="0">
                <a:solidFill>
                  <a:srgbClr val="C00000"/>
                </a:solidFill>
              </a:rPr>
              <a:t>Read</a:t>
            </a:r>
          </a:p>
        </p:txBody>
      </p:sp>
    </p:spTree>
    <p:extLst>
      <p:ext uri="{BB962C8B-B14F-4D97-AF65-F5344CB8AC3E}">
        <p14:creationId xmlns:p14="http://schemas.microsoft.com/office/powerpoint/2010/main" val="21028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F19AF-F52D-1DE4-58F6-1BB8ACB629E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3B5B23D-F142-EBE5-7C9B-332DAF50696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534E7554-0000-DF70-7593-4581FF4F755F}"/>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3)</a:t>
            </a:r>
          </a:p>
        </p:txBody>
      </p:sp>
      <p:pic>
        <p:nvPicPr>
          <p:cNvPr id="9" name="Picture 8">
            <a:extLst>
              <a:ext uri="{FF2B5EF4-FFF2-40B4-BE49-F238E27FC236}">
                <a16:creationId xmlns:a16="http://schemas.microsoft.com/office/drawing/2014/main" id="{473FB1DD-2D80-F690-9A8D-9F4B859495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01C18470-11B5-C1A8-6068-1808AF88F41E}"/>
              </a:ext>
            </a:extLst>
          </p:cNvPr>
          <p:cNvSpPr txBox="1"/>
          <p:nvPr/>
        </p:nvSpPr>
        <p:spPr>
          <a:xfrm>
            <a:off x="497306" y="758308"/>
            <a:ext cx="3093059" cy="954107"/>
          </a:xfrm>
          <a:prstGeom prst="rect">
            <a:avLst/>
          </a:prstGeom>
          <a:noFill/>
        </p:spPr>
        <p:txBody>
          <a:bodyPr wrap="square">
            <a:spAutoFit/>
          </a:bodyPr>
          <a:lstStyle/>
          <a:p>
            <a:pPr marL="174625" indent="-174625"/>
            <a:r>
              <a:rPr lang="en-US" sz="1400" b="1" i="0" dirty="0">
                <a:solidFill>
                  <a:srgbClr val="222222"/>
                </a:solidFill>
                <a:effectLst/>
                <a:latin typeface="Minion Pro" panose="02040503050201020203" pitchFamily="18" charset="0"/>
              </a:rPr>
              <a:t>5. </a:t>
            </a:r>
            <a:r>
              <a:rPr lang="en-US" sz="1400" b="1" dirty="0">
                <a:latin typeface="Minion Pro" panose="02040503050201020203" pitchFamily="18" charset="0"/>
              </a:rPr>
              <a:t>Subtract – The Untapped Science of Less</a:t>
            </a:r>
            <a:r>
              <a:rPr lang="en-US" sz="1400" b="1" i="0" kern="1200" dirty="0">
                <a:solidFill>
                  <a:schemeClr val="dk1"/>
                </a:solidFill>
                <a:effectLst/>
                <a:latin typeface="Minion Pro" panose="02040503050201020203" pitchFamily="18" charset="0"/>
                <a:ea typeface="+mn-ea"/>
                <a:cs typeface="+mn-cs"/>
              </a:rPr>
              <a:t>.</a:t>
            </a:r>
          </a:p>
          <a:p>
            <a:pPr marL="174625"/>
            <a:r>
              <a:rPr lang="en-US" sz="1400" b="0" i="0" dirty="0">
                <a:solidFill>
                  <a:srgbClr val="222222"/>
                </a:solidFill>
                <a:effectLst/>
                <a:latin typeface="Minion Pro" panose="02040503050201020203" pitchFamily="18" charset="0"/>
              </a:rPr>
              <a:t>Author: </a:t>
            </a:r>
            <a:r>
              <a:rPr lang="en-US" sz="1400" dirty="0">
                <a:latin typeface="Minion Pro" panose="02040503050201020203" pitchFamily="18" charset="0"/>
                <a:ea typeface="MingLiU" panose="02020509000000000000" pitchFamily="49" charset="-120"/>
              </a:rPr>
              <a:t>Leidy Klotz</a:t>
            </a:r>
            <a:r>
              <a:rPr lang="en-US" sz="1400" b="0" dirty="0">
                <a:latin typeface="Minion Pro" panose="02040503050201020203" pitchFamily="18" charset="0"/>
              </a:rPr>
              <a:t>.</a:t>
            </a:r>
          </a:p>
          <a:p>
            <a:pPr marL="174625" indent="-174625"/>
            <a:endParaRPr lang="en-US" sz="1400" b="0" dirty="0">
              <a:latin typeface="Minion Pro" panose="02040503050201020203" pitchFamily="18" charset="0"/>
            </a:endParaRPr>
          </a:p>
        </p:txBody>
      </p:sp>
      <p:sp>
        <p:nvSpPr>
          <p:cNvPr id="12" name="TextBox 11">
            <a:extLst>
              <a:ext uri="{FF2B5EF4-FFF2-40B4-BE49-F238E27FC236}">
                <a16:creationId xmlns:a16="http://schemas.microsoft.com/office/drawing/2014/main" id="{306C2124-B574-E912-8D83-43643CD073FC}"/>
              </a:ext>
            </a:extLst>
          </p:cNvPr>
          <p:cNvSpPr txBox="1"/>
          <p:nvPr/>
        </p:nvSpPr>
        <p:spPr>
          <a:xfrm>
            <a:off x="3493524" y="809483"/>
            <a:ext cx="5358652" cy="2292935"/>
          </a:xfrm>
          <a:prstGeom prst="rect">
            <a:avLst/>
          </a:prstGeom>
          <a:noFill/>
        </p:spPr>
        <p:txBody>
          <a:bodyPr wrap="square">
            <a:spAutoFit/>
          </a:bodyPr>
          <a:lstStyle/>
          <a:p>
            <a:r>
              <a:rPr lang="en-US" sz="1100" dirty="0">
                <a:solidFill>
                  <a:srgbClr val="222222"/>
                </a:solidFill>
                <a:latin typeface="Minion Pro" panose="02040503050201020203" pitchFamily="18" charset="0"/>
              </a:rPr>
              <a:t>Abstract: Blending behavioral science and design, Leidy Klotz’s book offers a scientific appreciation of why we underuse subtraction—and how to access its untapped potential.</a:t>
            </a:r>
            <a:br>
              <a:rPr lang="en-US" sz="1100" dirty="0">
                <a:solidFill>
                  <a:srgbClr val="222222"/>
                </a:solidFill>
                <a:latin typeface="Minion Pro" panose="02040503050201020203" pitchFamily="18" charset="0"/>
              </a:rPr>
            </a:br>
            <a:br>
              <a:rPr lang="en-US" sz="1100" dirty="0">
                <a:solidFill>
                  <a:srgbClr val="222222"/>
                </a:solidFill>
                <a:latin typeface="Minion Pro" panose="02040503050201020203" pitchFamily="18" charset="0"/>
              </a:rPr>
            </a:br>
            <a:r>
              <a:rPr lang="en-US" sz="1100" dirty="0">
                <a:solidFill>
                  <a:srgbClr val="222222"/>
                </a:solidFill>
                <a:latin typeface="Minion Pro" panose="02040503050201020203" pitchFamily="18" charset="0"/>
              </a:rPr>
              <a:t>When humans solve problems, we overlook an incredibly powerful option: We don’t subtract. We pile on “to-dos” but don’t consider “stop-doings.” We create incentives for high performance, but don’t get rid of obstacles to our goals.</a:t>
            </a:r>
            <a:br>
              <a:rPr lang="en-US" sz="1100" dirty="0">
                <a:solidFill>
                  <a:srgbClr val="222222"/>
                </a:solidFill>
                <a:latin typeface="Minion Pro" panose="02040503050201020203" pitchFamily="18" charset="0"/>
              </a:rPr>
            </a:br>
            <a:br>
              <a:rPr lang="en-US" sz="1100" dirty="0">
                <a:solidFill>
                  <a:srgbClr val="222222"/>
                </a:solidFill>
                <a:latin typeface="Minion Pro" panose="02040503050201020203" pitchFamily="18" charset="0"/>
              </a:rPr>
            </a:br>
            <a:r>
              <a:rPr lang="en-US" sz="1100" dirty="0">
                <a:solidFill>
                  <a:srgbClr val="222222"/>
                </a:solidFill>
                <a:latin typeface="Minion Pro" panose="02040503050201020203" pitchFamily="18" charset="0"/>
              </a:rPr>
              <a:t>Whether considering a stack of Legos, preparing a grilled cheese sandwich, or writing an essay, Leidy Klotz shows that we consistently overlook the principle of subtraction as a way to improve. Our mental preference for addition—for adding to what’s already there rather than thinking of taking away—is so wide-spread and strong that we would prefer to accommodate wrong ideas than simply remove them.</a:t>
            </a:r>
            <a:endParaRPr lang="en-US" sz="1100" dirty="0">
              <a:solidFill>
                <a:schemeClr val="dk1"/>
              </a:solidFill>
              <a:latin typeface="Minion Pro" panose="02040503050201020203" pitchFamily="18" charset="0"/>
            </a:endParaRPr>
          </a:p>
          <a:p>
            <a:r>
              <a:rPr lang="en-US" sz="1100" b="0" i="0" kern="1200" dirty="0">
                <a:solidFill>
                  <a:schemeClr val="dk1"/>
                </a:solidFill>
                <a:effectLst/>
                <a:latin typeface="Minion Pro" panose="02040503050201020203" pitchFamily="18" charset="0"/>
                <a:ea typeface="+mn-ea"/>
                <a:cs typeface="+mn-cs"/>
              </a:rPr>
              <a:t>								(Source: Goodreads.com)</a:t>
            </a:r>
          </a:p>
        </p:txBody>
      </p:sp>
      <p:sp>
        <p:nvSpPr>
          <p:cNvPr id="14" name="TextBox 13">
            <a:extLst>
              <a:ext uri="{FF2B5EF4-FFF2-40B4-BE49-F238E27FC236}">
                <a16:creationId xmlns:a16="http://schemas.microsoft.com/office/drawing/2014/main" id="{BDC33C8D-BEEC-3DD9-E177-59C40836E221}"/>
              </a:ext>
            </a:extLst>
          </p:cNvPr>
          <p:cNvSpPr txBox="1"/>
          <p:nvPr/>
        </p:nvSpPr>
        <p:spPr>
          <a:xfrm>
            <a:off x="497306" y="3277929"/>
            <a:ext cx="3093059" cy="954107"/>
          </a:xfrm>
          <a:prstGeom prst="rect">
            <a:avLst/>
          </a:prstGeom>
          <a:noFill/>
        </p:spPr>
        <p:txBody>
          <a:bodyPr wrap="square">
            <a:spAutoFit/>
          </a:bodyPr>
          <a:lstStyle/>
          <a:p>
            <a:pPr marL="174625" indent="-174625"/>
            <a:r>
              <a:rPr lang="en-US" sz="1400" b="1" dirty="0">
                <a:solidFill>
                  <a:srgbClr val="222222"/>
                </a:solidFill>
                <a:latin typeface="Minion Pro" panose="02040503050201020203" pitchFamily="18" charset="0"/>
              </a:rPr>
              <a:t>6</a:t>
            </a:r>
            <a:r>
              <a:rPr lang="en-US" sz="1400" b="1" i="0" dirty="0">
                <a:solidFill>
                  <a:srgbClr val="222222"/>
                </a:solidFill>
                <a:effectLst/>
                <a:latin typeface="Minion Pro" panose="02040503050201020203" pitchFamily="18" charset="0"/>
              </a:rPr>
              <a:t>. </a:t>
            </a:r>
            <a:r>
              <a:rPr lang="en-US" sz="1400" b="1" i="0" dirty="0">
                <a:solidFill>
                  <a:srgbClr val="0F1111"/>
                </a:solidFill>
                <a:effectLst/>
                <a:latin typeface="Minion Pro" panose="02040503050201020203" pitchFamily="18" charset="0"/>
              </a:rPr>
              <a:t>The Mistakes That Make Us: Cultivating a Culture of Learning and Innovation</a:t>
            </a:r>
            <a:r>
              <a:rPr lang="en-US" sz="1400" b="1" i="0" kern="1200" dirty="0">
                <a:solidFill>
                  <a:schemeClr val="dk1"/>
                </a:solidFill>
                <a:effectLst/>
                <a:latin typeface="Minion Pro" panose="02040503050201020203" pitchFamily="18" charset="0"/>
                <a:ea typeface="+mn-ea"/>
                <a:cs typeface="+mn-cs"/>
              </a:rPr>
              <a:t>.</a:t>
            </a:r>
          </a:p>
          <a:p>
            <a:pPr marL="174625"/>
            <a:r>
              <a:rPr lang="en-US" sz="1400" b="0" i="0" dirty="0">
                <a:solidFill>
                  <a:srgbClr val="222222"/>
                </a:solidFill>
                <a:effectLst/>
                <a:latin typeface="Minion Pro" panose="02040503050201020203" pitchFamily="18" charset="0"/>
              </a:rPr>
              <a:t>Author:  </a:t>
            </a:r>
            <a:r>
              <a:rPr lang="en-US" sz="1400" b="0" i="0" kern="1200" dirty="0">
                <a:solidFill>
                  <a:schemeClr val="dk1"/>
                </a:solidFill>
                <a:effectLst/>
                <a:latin typeface="Minion Pro" panose="02040503050201020203" pitchFamily="18" charset="0"/>
                <a:ea typeface="+mn-ea"/>
                <a:cs typeface="+mn-cs"/>
              </a:rPr>
              <a:t>Mark Graban</a:t>
            </a:r>
            <a:endParaRPr lang="en-US" sz="1400" b="0" dirty="0">
              <a:latin typeface="Minion Pro" panose="02040503050201020203" pitchFamily="18" charset="0"/>
            </a:endParaRPr>
          </a:p>
        </p:txBody>
      </p:sp>
      <p:sp>
        <p:nvSpPr>
          <p:cNvPr id="15" name="TextBox 14">
            <a:extLst>
              <a:ext uri="{FF2B5EF4-FFF2-40B4-BE49-F238E27FC236}">
                <a16:creationId xmlns:a16="http://schemas.microsoft.com/office/drawing/2014/main" id="{FE7D4D49-DC01-10D9-C58C-1DB421662FD6}"/>
              </a:ext>
            </a:extLst>
          </p:cNvPr>
          <p:cNvSpPr txBox="1"/>
          <p:nvPr/>
        </p:nvSpPr>
        <p:spPr>
          <a:xfrm>
            <a:off x="3493525" y="3304242"/>
            <a:ext cx="5358652" cy="2677656"/>
          </a:xfrm>
          <a:prstGeom prst="rect">
            <a:avLst/>
          </a:prstGeom>
          <a:noFill/>
        </p:spPr>
        <p:txBody>
          <a:bodyPr wrap="square">
            <a:spAutoFit/>
          </a:bodyPr>
          <a:lstStyle/>
          <a:p>
            <a:r>
              <a:rPr lang="en-US" sz="1050" dirty="0">
                <a:solidFill>
                  <a:schemeClr val="dk1"/>
                </a:solidFill>
                <a:latin typeface="Minion Pro" panose="02040503050201020203" pitchFamily="18" charset="0"/>
              </a:rPr>
              <a:t>Abstract: The Mistakes That Make Us  is an engaging, inspiring, and practical book by Mark Graban that presents an alternative approach to mistakes. Rather than punishing individuals for human error and bad decisions, Graban encourages us to embrace and learn from them, fostering a culture of learning and innovation.</a:t>
            </a:r>
            <a:br>
              <a:rPr lang="en-US" sz="1050" dirty="0">
                <a:solidFill>
                  <a:schemeClr val="dk1"/>
                </a:solidFill>
                <a:latin typeface="Minion Pro" panose="02040503050201020203" pitchFamily="18" charset="0"/>
              </a:rPr>
            </a:br>
            <a:br>
              <a:rPr lang="en-US" sz="1050" dirty="0">
                <a:solidFill>
                  <a:schemeClr val="dk1"/>
                </a:solidFill>
                <a:latin typeface="Minion Pro" panose="02040503050201020203" pitchFamily="18" charset="0"/>
              </a:rPr>
            </a:br>
            <a:r>
              <a:rPr lang="en-US" sz="1050" dirty="0">
                <a:solidFill>
                  <a:schemeClr val="dk1"/>
                </a:solidFill>
                <a:latin typeface="Minion Pro" panose="02040503050201020203" pitchFamily="18" charset="0"/>
              </a:rPr>
              <a:t>Sharing stories and insights from his popular podcast, “My Favorite Mistake,” along with his own work and career experiences, Graban shows how leaders can cultivate a culture of learning from mistakes. Including examples from manufacturing, healthcare, software, and two distillers, the book explores how organizations of all sizes and industries can benefit from this approach.</a:t>
            </a:r>
            <a:br>
              <a:rPr lang="en-US" sz="1050" dirty="0">
                <a:solidFill>
                  <a:schemeClr val="dk1"/>
                </a:solidFill>
                <a:latin typeface="Minion Pro" panose="02040503050201020203" pitchFamily="18" charset="0"/>
              </a:rPr>
            </a:br>
            <a:br>
              <a:rPr lang="en-US" sz="1050" dirty="0">
                <a:solidFill>
                  <a:schemeClr val="dk1"/>
                </a:solidFill>
                <a:latin typeface="Minion Pro" panose="02040503050201020203" pitchFamily="18" charset="0"/>
              </a:rPr>
            </a:br>
            <a:r>
              <a:rPr lang="en-US" sz="1050" dirty="0">
                <a:solidFill>
                  <a:schemeClr val="dk1"/>
                </a:solidFill>
                <a:latin typeface="Minion Pro" panose="02040503050201020203" pitchFamily="18" charset="0"/>
              </a:rPr>
              <a:t>In the book, you'll find practical guidance on adopting a positive mindset towards mistakes. It teaches you to acknowledge and appreciate them and take necessary measures to avoid them while gaining knowledge from the ones that occur. Additionally, it emphasizes creating a safe environment to express mistakes and encourages responding constructively by emphasizing learning over punishment.</a:t>
            </a:r>
          </a:p>
          <a:p>
            <a:r>
              <a:rPr lang="en-US" sz="1050" b="0" i="0" kern="1200" dirty="0">
                <a:solidFill>
                  <a:schemeClr val="dk1"/>
                </a:solidFill>
                <a:effectLst/>
                <a:latin typeface="Minion Pro" panose="02040503050201020203" pitchFamily="18" charset="0"/>
                <a:ea typeface="+mn-ea"/>
                <a:cs typeface="+mn-cs"/>
              </a:rPr>
              <a:t>								(Source: Goodreads.com)</a:t>
            </a:r>
          </a:p>
        </p:txBody>
      </p:sp>
      <p:sp>
        <p:nvSpPr>
          <p:cNvPr id="18" name="Rectangle 17">
            <a:extLst>
              <a:ext uri="{FF2B5EF4-FFF2-40B4-BE49-F238E27FC236}">
                <a16:creationId xmlns:a16="http://schemas.microsoft.com/office/drawing/2014/main" id="{F9AFD8A2-DE36-F277-AF84-D69576F74F5F}"/>
              </a:ext>
              <a:ext uri="{C183D7F6-B498-43B3-948B-1728B52AA6E4}">
                <adec:decorative xmlns:adec="http://schemas.microsoft.com/office/drawing/2017/decorative" val="1"/>
              </a:ext>
            </a:extLst>
          </p:cNvPr>
          <p:cNvSpPr/>
          <p:nvPr/>
        </p:nvSpPr>
        <p:spPr>
          <a:xfrm>
            <a:off x="401053" y="717974"/>
            <a:ext cx="8451123" cy="2456644"/>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48F280-2A06-AAC0-AD31-F21730236089}"/>
              </a:ext>
              <a:ext uri="{C183D7F6-B498-43B3-948B-1728B52AA6E4}">
                <adec:decorative xmlns:adec="http://schemas.microsoft.com/office/drawing/2017/decorative" val="1"/>
              </a:ext>
            </a:extLst>
          </p:cNvPr>
          <p:cNvSpPr/>
          <p:nvPr/>
        </p:nvSpPr>
        <p:spPr>
          <a:xfrm>
            <a:off x="401054" y="3174618"/>
            <a:ext cx="8451123" cy="2782282"/>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950B5C-3D05-23F0-5A53-60FA8870FAF2}"/>
              </a:ext>
              <a:ext uri="{C183D7F6-B498-43B3-948B-1728B52AA6E4}">
                <adec:decorative xmlns:adec="http://schemas.microsoft.com/office/drawing/2017/decorative" val="1"/>
              </a:ext>
            </a:extLst>
          </p:cNvPr>
          <p:cNvPicPr>
            <a:picLocks noChangeAspect="1"/>
          </p:cNvPicPr>
          <p:nvPr/>
        </p:nvPicPr>
        <p:blipFill rotWithShape="1">
          <a:blip r:embed="rId4"/>
          <a:srcRect l="1549" t="29454" r="80986" b="31146"/>
          <a:stretch/>
        </p:blipFill>
        <p:spPr>
          <a:xfrm>
            <a:off x="1225549" y="1533243"/>
            <a:ext cx="1194922" cy="1505454"/>
          </a:xfrm>
          <a:prstGeom prst="rect">
            <a:avLst/>
          </a:prstGeom>
        </p:spPr>
      </p:pic>
      <p:pic>
        <p:nvPicPr>
          <p:cNvPr id="3" name="Picture 2">
            <a:extLst>
              <a:ext uri="{FF2B5EF4-FFF2-40B4-BE49-F238E27FC236}">
                <a16:creationId xmlns:a16="http://schemas.microsoft.com/office/drawing/2014/main" id="{8897F04A-14A5-C3ED-398E-880459752B45}"/>
              </a:ext>
              <a:ext uri="{C183D7F6-B498-43B3-948B-1728B52AA6E4}">
                <adec:decorative xmlns:adec="http://schemas.microsoft.com/office/drawing/2017/decorative" val="1"/>
              </a:ext>
            </a:extLst>
          </p:cNvPr>
          <p:cNvPicPr>
            <a:picLocks noChangeAspect="1"/>
          </p:cNvPicPr>
          <p:nvPr/>
        </p:nvPicPr>
        <p:blipFill rotWithShape="1">
          <a:blip r:embed="rId5"/>
          <a:srcRect l="6807" t="14143" r="65294" b="16286"/>
          <a:stretch/>
        </p:blipFill>
        <p:spPr>
          <a:xfrm>
            <a:off x="1225549" y="4325929"/>
            <a:ext cx="1194922" cy="1501347"/>
          </a:xfrm>
          <a:prstGeom prst="rect">
            <a:avLst/>
          </a:prstGeom>
        </p:spPr>
      </p:pic>
      <p:sp>
        <p:nvSpPr>
          <p:cNvPr id="5" name="TextBox 4">
            <a:extLst>
              <a:ext uri="{FF2B5EF4-FFF2-40B4-BE49-F238E27FC236}">
                <a16:creationId xmlns:a16="http://schemas.microsoft.com/office/drawing/2014/main" id="{F53CC921-9300-E0D5-61F5-DF2603F6075C}"/>
              </a:ext>
            </a:extLst>
          </p:cNvPr>
          <p:cNvSpPr txBox="1"/>
          <p:nvPr/>
        </p:nvSpPr>
        <p:spPr>
          <a:xfrm rot="19538562">
            <a:off x="403165" y="1982805"/>
            <a:ext cx="820271" cy="369332"/>
          </a:xfrm>
          <a:prstGeom prst="rect">
            <a:avLst/>
          </a:prstGeom>
          <a:noFill/>
        </p:spPr>
        <p:txBody>
          <a:bodyPr wrap="square" rtlCol="0">
            <a:spAutoFit/>
          </a:bodyPr>
          <a:lstStyle/>
          <a:p>
            <a:pPr algn="ctr"/>
            <a:r>
              <a:rPr lang="en-US" dirty="0">
                <a:solidFill>
                  <a:srgbClr val="C00000"/>
                </a:solidFill>
              </a:rPr>
              <a:t>Read</a:t>
            </a:r>
          </a:p>
        </p:txBody>
      </p:sp>
      <p:sp>
        <p:nvSpPr>
          <p:cNvPr id="6" name="TextBox 5">
            <a:extLst>
              <a:ext uri="{FF2B5EF4-FFF2-40B4-BE49-F238E27FC236}">
                <a16:creationId xmlns:a16="http://schemas.microsoft.com/office/drawing/2014/main" id="{F9B5CEB1-E578-930C-8C4F-FE47856AAFC8}"/>
              </a:ext>
            </a:extLst>
          </p:cNvPr>
          <p:cNvSpPr txBox="1"/>
          <p:nvPr/>
        </p:nvSpPr>
        <p:spPr>
          <a:xfrm rot="19538562">
            <a:off x="403163" y="4560476"/>
            <a:ext cx="820271" cy="369332"/>
          </a:xfrm>
          <a:prstGeom prst="rect">
            <a:avLst/>
          </a:prstGeom>
          <a:noFill/>
        </p:spPr>
        <p:txBody>
          <a:bodyPr wrap="square" rtlCol="0">
            <a:spAutoFit/>
          </a:bodyPr>
          <a:lstStyle/>
          <a:p>
            <a:pPr algn="ctr"/>
            <a:r>
              <a:rPr lang="en-US" dirty="0">
                <a:solidFill>
                  <a:srgbClr val="C00000"/>
                </a:solidFill>
              </a:rPr>
              <a:t>Read</a:t>
            </a:r>
          </a:p>
        </p:txBody>
      </p:sp>
    </p:spTree>
    <p:extLst>
      <p:ext uri="{BB962C8B-B14F-4D97-AF65-F5344CB8AC3E}">
        <p14:creationId xmlns:p14="http://schemas.microsoft.com/office/powerpoint/2010/main" val="43509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1C86-7FA0-36B8-1D35-F5DE7466820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967D6A2-4DA1-1DFA-C79F-9A322FA2279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EA1D910C-A0F4-C633-3721-AD14F0BF2E47}"/>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a:t>
            </a:r>
            <a:r>
              <a:rPr lang="en-US" sz="3200" b="1" dirty="0">
                <a:solidFill>
                  <a:srgbClr val="9E1B32"/>
                </a:solidFill>
                <a:latin typeface="Minion Pro" panose="02040503050201020203" pitchFamily="18" charset="0"/>
              </a:rPr>
              <a:t>4</a:t>
            </a: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a:t>
            </a:r>
          </a:p>
        </p:txBody>
      </p:sp>
      <p:pic>
        <p:nvPicPr>
          <p:cNvPr id="9" name="Picture 8">
            <a:extLst>
              <a:ext uri="{FF2B5EF4-FFF2-40B4-BE49-F238E27FC236}">
                <a16:creationId xmlns:a16="http://schemas.microsoft.com/office/drawing/2014/main" id="{4F8F0911-2FCC-7B9D-0B8B-55679395DC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E42D6A26-0044-73AE-FC27-AA871B0FB439}"/>
              </a:ext>
            </a:extLst>
          </p:cNvPr>
          <p:cNvSpPr txBox="1"/>
          <p:nvPr/>
        </p:nvSpPr>
        <p:spPr>
          <a:xfrm>
            <a:off x="497306" y="758308"/>
            <a:ext cx="3093059" cy="1123384"/>
          </a:xfrm>
          <a:prstGeom prst="rect">
            <a:avLst/>
          </a:prstGeom>
          <a:noFill/>
        </p:spPr>
        <p:txBody>
          <a:bodyPr wrap="square">
            <a:spAutoFit/>
          </a:bodyPr>
          <a:lstStyle/>
          <a:p>
            <a:pPr marL="174625" indent="-174625" algn="just"/>
            <a:r>
              <a:rPr lang="en-US" sz="1400" b="1" dirty="0">
                <a:solidFill>
                  <a:srgbClr val="222222"/>
                </a:solidFill>
                <a:latin typeface="Minion Pro" panose="02040503050201020203" pitchFamily="18" charset="0"/>
              </a:rPr>
              <a:t>7</a:t>
            </a:r>
            <a:r>
              <a:rPr lang="en-US" sz="1400" b="1" i="0" dirty="0">
                <a:solidFill>
                  <a:srgbClr val="222222"/>
                </a:solidFill>
                <a:effectLst/>
                <a:latin typeface="Minion Pro" panose="02040503050201020203" pitchFamily="18" charset="0"/>
              </a:rPr>
              <a:t>. </a:t>
            </a:r>
            <a:r>
              <a:rPr lang="en-US" sz="1300" b="1" dirty="0">
                <a:latin typeface="Minion Pro" panose="02040503050201020203" pitchFamily="18" charset="0"/>
              </a:rPr>
              <a:t>Subtract – </a:t>
            </a:r>
            <a:r>
              <a:rPr lang="en-US" sz="1300" b="1" i="0" dirty="0">
                <a:solidFill>
                  <a:srgbClr val="0F1111"/>
                </a:solidFill>
                <a:effectLst/>
                <a:latin typeface="Minion Pro" panose="02040503050201020203" pitchFamily="18" charset="0"/>
              </a:rPr>
              <a:t>Improve Less – The Focus and Align Framework for Sustainable Continuous Improvement</a:t>
            </a:r>
            <a:r>
              <a:rPr lang="en-US" sz="1300" b="1" dirty="0">
                <a:solidFill>
                  <a:srgbClr val="0F1111"/>
                </a:solidFill>
                <a:latin typeface="Minion Pro" panose="02040503050201020203" pitchFamily="18" charset="0"/>
                <a:cs typeface="Heebo" pitchFamily="2" charset="-79"/>
              </a:rPr>
              <a:t>.</a:t>
            </a:r>
          </a:p>
          <a:p>
            <a:pPr marL="174625"/>
            <a:r>
              <a:rPr lang="en-US" sz="1300" b="0" i="0" dirty="0">
                <a:solidFill>
                  <a:srgbClr val="222222"/>
                </a:solidFill>
                <a:effectLst/>
                <a:latin typeface="Minion Pro" panose="02040503050201020203" pitchFamily="18" charset="0"/>
              </a:rPr>
              <a:t>Author: </a:t>
            </a:r>
            <a:r>
              <a:rPr lang="en-US" sz="1300" dirty="0">
                <a:solidFill>
                  <a:srgbClr val="222222"/>
                </a:solidFill>
                <a:latin typeface="Minion Pro" panose="02040503050201020203" pitchFamily="18" charset="0"/>
              </a:rPr>
              <a:t>Chad Bareither</a:t>
            </a:r>
          </a:p>
          <a:p>
            <a:pPr marL="174625" indent="-174625"/>
            <a:endParaRPr lang="en-US" sz="1400" b="0" dirty="0">
              <a:latin typeface="Minion Pro" panose="02040503050201020203" pitchFamily="18" charset="0"/>
            </a:endParaRPr>
          </a:p>
        </p:txBody>
      </p:sp>
      <p:sp>
        <p:nvSpPr>
          <p:cNvPr id="12" name="TextBox 11">
            <a:extLst>
              <a:ext uri="{FF2B5EF4-FFF2-40B4-BE49-F238E27FC236}">
                <a16:creationId xmlns:a16="http://schemas.microsoft.com/office/drawing/2014/main" id="{E6BC16F5-2B18-6AB8-C4A7-CE3849EE33B4}"/>
              </a:ext>
            </a:extLst>
          </p:cNvPr>
          <p:cNvSpPr txBox="1"/>
          <p:nvPr/>
        </p:nvSpPr>
        <p:spPr>
          <a:xfrm>
            <a:off x="3555220" y="843916"/>
            <a:ext cx="5358652" cy="2339102"/>
          </a:xfrm>
          <a:prstGeom prst="rect">
            <a:avLst/>
          </a:prstGeom>
          <a:noFill/>
        </p:spPr>
        <p:txBody>
          <a:bodyPr wrap="square">
            <a:spAutoFit/>
          </a:bodyPr>
          <a:lstStyle/>
          <a:p>
            <a:r>
              <a:rPr lang="en-US" sz="1100" dirty="0">
                <a:solidFill>
                  <a:srgbClr val="222222"/>
                </a:solidFill>
                <a:latin typeface="Minion Pro" panose="02040503050201020203" pitchFamily="18" charset="0"/>
              </a:rPr>
              <a:t>Abstract:  Feeling busy? Want your time back and better results? Well, Improve LESS . Change fewer things, but the right things. That is the entire premise of this book.</a:t>
            </a:r>
            <a:br>
              <a:rPr lang="en-US" sz="1100" dirty="0">
                <a:solidFill>
                  <a:srgbClr val="222222"/>
                </a:solidFill>
                <a:latin typeface="Minion Pro" panose="02040503050201020203" pitchFamily="18" charset="0"/>
              </a:rPr>
            </a:br>
            <a:br>
              <a:rPr lang="en-US" sz="700" dirty="0">
                <a:solidFill>
                  <a:srgbClr val="222222"/>
                </a:solidFill>
                <a:latin typeface="Minion Pro" panose="02040503050201020203" pitchFamily="18" charset="0"/>
              </a:rPr>
            </a:br>
            <a:r>
              <a:rPr lang="en-US" sz="1100" dirty="0">
                <a:solidFill>
                  <a:srgbClr val="222222"/>
                </a:solidFill>
                <a:latin typeface="Minion Pro" panose="02040503050201020203" pitchFamily="18" charset="0"/>
              </a:rPr>
              <a:t>Authored by seasoned consultant Chad Bareither, Improve LESS draws from his extensive experience and deep knowledge of methodologies like Lean, Six Sigma, and Industrial Engineering. Chad distills complex ideas into a practical framework that can be quickly absorbed to fuel immediate action.</a:t>
            </a:r>
            <a:br>
              <a:rPr lang="en-US" sz="1100" dirty="0">
                <a:solidFill>
                  <a:srgbClr val="222222"/>
                </a:solidFill>
                <a:latin typeface="Minion Pro" panose="02040503050201020203" pitchFamily="18" charset="0"/>
              </a:rPr>
            </a:br>
            <a:br>
              <a:rPr lang="en-US" sz="700" dirty="0">
                <a:solidFill>
                  <a:srgbClr val="222222"/>
                </a:solidFill>
                <a:latin typeface="Minion Pro" panose="02040503050201020203" pitchFamily="18" charset="0"/>
              </a:rPr>
            </a:br>
            <a:r>
              <a:rPr lang="en-US" sz="1100" dirty="0">
                <a:solidFill>
                  <a:srgbClr val="222222"/>
                </a:solidFill>
                <a:latin typeface="Minion Pro" panose="02040503050201020203" pitchFamily="18" charset="0"/>
              </a:rPr>
              <a:t>The Focus and Align Framework is a simple yet effective approach to sustainable continuous improvement that centers around three key</a:t>
            </a:r>
            <a:br>
              <a:rPr lang="en-US" sz="1100" dirty="0">
                <a:solidFill>
                  <a:srgbClr val="222222"/>
                </a:solidFill>
                <a:latin typeface="Minion Pro" panose="02040503050201020203" pitchFamily="18" charset="0"/>
              </a:rPr>
            </a:br>
            <a:r>
              <a:rPr lang="en-US" sz="1100" dirty="0">
                <a:solidFill>
                  <a:srgbClr val="222222"/>
                </a:solidFill>
                <a:latin typeface="Minion Pro" panose="02040503050201020203" pitchFamily="18" charset="0"/>
              </a:rPr>
              <a:t>Improve LESS isn't your typical business book filled with jargon and elusive strategies. Chad’s message is Focused change and aligned efforts ensure you get your time back and improve performance.</a:t>
            </a:r>
          </a:p>
          <a:p>
            <a:r>
              <a:rPr lang="en-US" sz="1100" dirty="0">
                <a:solidFill>
                  <a:srgbClr val="222222"/>
                </a:solidFill>
                <a:latin typeface="Minion Pro" panose="02040503050201020203" pitchFamily="18" charset="0"/>
              </a:rPr>
              <a:t>								(Source: Goodreads.com</a:t>
            </a:r>
            <a:r>
              <a:rPr lang="en-US" sz="1100" b="0" i="0" kern="1200" dirty="0">
                <a:solidFill>
                  <a:schemeClr val="dk1"/>
                </a:solidFill>
                <a:effectLst/>
                <a:latin typeface="Minion Pro" panose="02040503050201020203" pitchFamily="18" charset="0"/>
                <a:ea typeface="+mn-ea"/>
                <a:cs typeface="+mn-cs"/>
              </a:rPr>
              <a:t>)</a:t>
            </a:r>
          </a:p>
        </p:txBody>
      </p:sp>
      <p:sp>
        <p:nvSpPr>
          <p:cNvPr id="14" name="TextBox 13">
            <a:extLst>
              <a:ext uri="{FF2B5EF4-FFF2-40B4-BE49-F238E27FC236}">
                <a16:creationId xmlns:a16="http://schemas.microsoft.com/office/drawing/2014/main" id="{4B2A3B5D-E7AE-E117-DCED-BC649ABC673E}"/>
              </a:ext>
            </a:extLst>
          </p:cNvPr>
          <p:cNvSpPr txBox="1"/>
          <p:nvPr/>
        </p:nvSpPr>
        <p:spPr>
          <a:xfrm>
            <a:off x="448885" y="3219402"/>
            <a:ext cx="3093059" cy="954107"/>
          </a:xfrm>
          <a:prstGeom prst="rect">
            <a:avLst/>
          </a:prstGeom>
          <a:noFill/>
        </p:spPr>
        <p:txBody>
          <a:bodyPr wrap="square">
            <a:spAutoFit/>
          </a:bodyPr>
          <a:lstStyle/>
          <a:p>
            <a:pPr marL="174625" indent="-174625"/>
            <a:r>
              <a:rPr lang="en-US" sz="1400" b="1" i="0" dirty="0">
                <a:solidFill>
                  <a:srgbClr val="222222"/>
                </a:solidFill>
                <a:effectLst/>
                <a:latin typeface="Minion Pro" panose="02040503050201020203" pitchFamily="18" charset="0"/>
              </a:rPr>
              <a:t>8. </a:t>
            </a:r>
            <a:r>
              <a:rPr lang="en-US" sz="1400" b="1" i="0" dirty="0">
                <a:solidFill>
                  <a:srgbClr val="0F1111"/>
                </a:solidFill>
                <a:effectLst/>
                <a:latin typeface="Minion Pro" panose="02040503050201020203" pitchFamily="18" charset="0"/>
              </a:rPr>
              <a:t>The Collaboration Equation. Strong Professionals, Strong Teams, Strong Delivery</a:t>
            </a:r>
            <a:endParaRPr lang="en-US" sz="1400" b="1" i="0" kern="1200" dirty="0">
              <a:solidFill>
                <a:schemeClr val="dk1"/>
              </a:solidFill>
              <a:effectLst/>
              <a:latin typeface="Minion Pro" panose="02040503050201020203" pitchFamily="18" charset="0"/>
              <a:ea typeface="+mn-ea"/>
              <a:cs typeface="+mn-cs"/>
            </a:endParaRPr>
          </a:p>
          <a:p>
            <a:pPr marL="174625"/>
            <a:r>
              <a:rPr lang="en-US" sz="1400" b="0" i="0" dirty="0">
                <a:solidFill>
                  <a:srgbClr val="222222"/>
                </a:solidFill>
                <a:effectLst/>
                <a:latin typeface="Minion Pro" panose="02040503050201020203" pitchFamily="18" charset="0"/>
              </a:rPr>
              <a:t>Author: </a:t>
            </a:r>
            <a:r>
              <a:rPr lang="en-US" sz="1400" dirty="0">
                <a:latin typeface="Minion Pro" panose="02040503050201020203" pitchFamily="18" charset="0"/>
                <a:cs typeface="Heebo" pitchFamily="2" charset="-79"/>
              </a:rPr>
              <a:t>Jim Benson</a:t>
            </a:r>
            <a:r>
              <a:rPr lang="en-US" sz="1400" dirty="0">
                <a:solidFill>
                  <a:srgbClr val="0F1111"/>
                </a:solidFill>
                <a:latin typeface="Minion Pro" panose="02040503050201020203" pitchFamily="18" charset="0"/>
                <a:cs typeface="Heebo" pitchFamily="2" charset="-79"/>
              </a:rPr>
              <a:t>.</a:t>
            </a:r>
            <a:endParaRPr lang="en-US" sz="1400" dirty="0">
              <a:latin typeface="Minion Pro" panose="02040503050201020203" pitchFamily="18" charset="0"/>
            </a:endParaRPr>
          </a:p>
        </p:txBody>
      </p:sp>
      <p:sp>
        <p:nvSpPr>
          <p:cNvPr id="15" name="TextBox 14">
            <a:extLst>
              <a:ext uri="{FF2B5EF4-FFF2-40B4-BE49-F238E27FC236}">
                <a16:creationId xmlns:a16="http://schemas.microsoft.com/office/drawing/2014/main" id="{28C6275A-6F68-910A-1D9A-A6A4422578F0}"/>
              </a:ext>
            </a:extLst>
          </p:cNvPr>
          <p:cNvSpPr txBox="1"/>
          <p:nvPr/>
        </p:nvSpPr>
        <p:spPr>
          <a:xfrm>
            <a:off x="3489513" y="3242211"/>
            <a:ext cx="5358652" cy="2700739"/>
          </a:xfrm>
          <a:prstGeom prst="rect">
            <a:avLst/>
          </a:prstGeom>
          <a:noFill/>
        </p:spPr>
        <p:txBody>
          <a:bodyPr wrap="square">
            <a:spAutoFit/>
          </a:bodyPr>
          <a:lstStyle/>
          <a:p>
            <a:r>
              <a:rPr lang="en-US" sz="1050" dirty="0">
                <a:solidFill>
                  <a:schemeClr val="dk1"/>
                </a:solidFill>
                <a:latin typeface="Minion Pro" panose="02040503050201020203" pitchFamily="18" charset="0"/>
              </a:rPr>
              <a:t>Abstract: The organizations we work for destroy confidence. We starve professionals of information, direction, psychological safety, and purpose by isolating workers in cubicles, teams into silos, and decisions into oblivion. Individuals drift and become alienated, waiting for direction that never comes. This way of working…is not working. When individuals work in teams, they create value.</a:t>
            </a:r>
          </a:p>
          <a:p>
            <a:endParaRPr lang="en-US" sz="600" dirty="0">
              <a:solidFill>
                <a:schemeClr val="dk1"/>
              </a:solidFill>
              <a:latin typeface="Minion Pro" panose="02040503050201020203" pitchFamily="18" charset="0"/>
            </a:endParaRPr>
          </a:p>
          <a:p>
            <a:r>
              <a:rPr lang="en-US" sz="1050" dirty="0">
                <a:solidFill>
                  <a:schemeClr val="dk1"/>
                </a:solidFill>
                <a:latin typeface="Minion Pro" panose="02040503050201020203" pitchFamily="18" charset="0"/>
              </a:rPr>
              <a:t> The Collaboration Equation helps individuals be professionals, teams take pride in their work, and companies become more resilient. This guide enables you to build visual systems where people can see their work and create cultures with the “Right Environment” so they can mind their system. Practical collaborative work creates its own rewards, its own psychological safety, its own agency, and its own quality control. It abhors defects, hidden issues, and poor communication and has the guts to work for real success.</a:t>
            </a:r>
            <a:br>
              <a:rPr lang="en-US" sz="1050" dirty="0">
                <a:solidFill>
                  <a:schemeClr val="dk1"/>
                </a:solidFill>
                <a:latin typeface="Minion Pro" panose="02040503050201020203" pitchFamily="18" charset="0"/>
              </a:rPr>
            </a:br>
            <a:endParaRPr lang="en-US" sz="600" dirty="0">
              <a:solidFill>
                <a:schemeClr val="dk1"/>
              </a:solidFill>
              <a:latin typeface="Minion Pro" panose="02040503050201020203" pitchFamily="18" charset="0"/>
            </a:endParaRPr>
          </a:p>
          <a:p>
            <a:r>
              <a:rPr lang="en-US" sz="1050" dirty="0">
                <a:solidFill>
                  <a:schemeClr val="dk1"/>
                </a:solidFill>
                <a:latin typeface="Minion Pro" panose="02040503050201020203" pitchFamily="18" charset="0"/>
              </a:rPr>
              <a:t>The Collaboration Equation is a dynamic approach that draws from a lifetime of building collaborative systems to help readers create cultures where individuals know what success looks like, talk about it regularly, and achieve common goals </a:t>
            </a:r>
          </a:p>
          <a:p>
            <a:r>
              <a:rPr lang="en-US" sz="1050" dirty="0">
                <a:solidFill>
                  <a:schemeClr val="dk1"/>
                </a:solidFill>
                <a:latin typeface="Minion Pro" panose="02040503050201020203" pitchFamily="18" charset="0"/>
              </a:rPr>
              <a:t>								(Source: Goodreads.com)</a:t>
            </a:r>
          </a:p>
        </p:txBody>
      </p:sp>
      <p:sp>
        <p:nvSpPr>
          <p:cNvPr id="18" name="Rectangle 17">
            <a:extLst>
              <a:ext uri="{FF2B5EF4-FFF2-40B4-BE49-F238E27FC236}">
                <a16:creationId xmlns:a16="http://schemas.microsoft.com/office/drawing/2014/main" id="{E237D4D3-4462-2689-4FE4-699CADBE186C}"/>
              </a:ext>
              <a:ext uri="{C183D7F6-B498-43B3-948B-1728B52AA6E4}">
                <adec:decorative xmlns:adec="http://schemas.microsoft.com/office/drawing/2017/decorative" val="1"/>
              </a:ext>
            </a:extLst>
          </p:cNvPr>
          <p:cNvSpPr/>
          <p:nvPr/>
        </p:nvSpPr>
        <p:spPr>
          <a:xfrm>
            <a:off x="401053" y="717973"/>
            <a:ext cx="8451123" cy="2510287"/>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706E52-0905-1D7D-354F-CD4DB140E2A0}"/>
              </a:ext>
              <a:ext uri="{C183D7F6-B498-43B3-948B-1728B52AA6E4}">
                <adec:decorative xmlns:adec="http://schemas.microsoft.com/office/drawing/2017/decorative" val="1"/>
              </a:ext>
            </a:extLst>
          </p:cNvPr>
          <p:cNvSpPr/>
          <p:nvPr/>
        </p:nvSpPr>
        <p:spPr>
          <a:xfrm>
            <a:off x="401054" y="3219402"/>
            <a:ext cx="8451123" cy="2737498"/>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6E7164-04EE-BA8C-B002-785BB0CB8D37}"/>
              </a:ext>
              <a:ext uri="{C183D7F6-B498-43B3-948B-1728B52AA6E4}">
                <adec:decorative xmlns:adec="http://schemas.microsoft.com/office/drawing/2017/decorative" val="1"/>
              </a:ext>
            </a:extLst>
          </p:cNvPr>
          <p:cNvPicPr>
            <a:picLocks noChangeAspect="1"/>
          </p:cNvPicPr>
          <p:nvPr/>
        </p:nvPicPr>
        <p:blipFill rotWithShape="1">
          <a:blip r:embed="rId4"/>
          <a:srcRect l="1153" t="28588" r="84969" b="37373"/>
          <a:stretch/>
        </p:blipFill>
        <p:spPr>
          <a:xfrm>
            <a:off x="1372952" y="1690347"/>
            <a:ext cx="1114754" cy="1449977"/>
          </a:xfrm>
          <a:prstGeom prst="rect">
            <a:avLst/>
          </a:prstGeom>
        </p:spPr>
      </p:pic>
      <p:pic>
        <p:nvPicPr>
          <p:cNvPr id="5" name="Picture 4">
            <a:extLst>
              <a:ext uri="{FF2B5EF4-FFF2-40B4-BE49-F238E27FC236}">
                <a16:creationId xmlns:a16="http://schemas.microsoft.com/office/drawing/2014/main" id="{4828102E-66EC-D79B-9729-CF5ECF83A80A}"/>
              </a:ext>
              <a:ext uri="{C183D7F6-B498-43B3-948B-1728B52AA6E4}">
                <adec:decorative xmlns:adec="http://schemas.microsoft.com/office/drawing/2017/decorative" val="1"/>
              </a:ext>
            </a:extLst>
          </p:cNvPr>
          <p:cNvPicPr>
            <a:picLocks noChangeAspect="1"/>
          </p:cNvPicPr>
          <p:nvPr/>
        </p:nvPicPr>
        <p:blipFill rotWithShape="1">
          <a:blip r:embed="rId5"/>
          <a:srcRect l="25833" t="20000" r="43476" b="10500"/>
          <a:stretch/>
        </p:blipFill>
        <p:spPr>
          <a:xfrm>
            <a:off x="1234328" y="4220487"/>
            <a:ext cx="1253378" cy="1642944"/>
          </a:xfrm>
          <a:prstGeom prst="rect">
            <a:avLst/>
          </a:prstGeom>
        </p:spPr>
      </p:pic>
    </p:spTree>
    <p:extLst>
      <p:ext uri="{BB962C8B-B14F-4D97-AF65-F5344CB8AC3E}">
        <p14:creationId xmlns:p14="http://schemas.microsoft.com/office/powerpoint/2010/main" val="200796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31BF-B29B-795A-8315-C415BABB68B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0084052-2255-BABB-1DB4-8C298124CDD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9FBA5DB0-9AC8-B10F-2D67-1595C111ED1F}"/>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5)</a:t>
            </a:r>
          </a:p>
        </p:txBody>
      </p:sp>
      <p:pic>
        <p:nvPicPr>
          <p:cNvPr id="5" name="Picture 4">
            <a:extLst>
              <a:ext uri="{FF2B5EF4-FFF2-40B4-BE49-F238E27FC236}">
                <a16:creationId xmlns:a16="http://schemas.microsoft.com/office/drawing/2014/main" id="{D0B77258-3CFB-37FF-65BA-53926948797F}"/>
              </a:ext>
              <a:ext uri="{C183D7F6-B498-43B3-948B-1728B52AA6E4}">
                <adec:decorative xmlns:adec="http://schemas.microsoft.com/office/drawing/2017/decorative" val="1"/>
              </a:ext>
            </a:extLst>
          </p:cNvPr>
          <p:cNvPicPr>
            <a:picLocks noChangeAspect="1"/>
          </p:cNvPicPr>
          <p:nvPr/>
        </p:nvPicPr>
        <p:blipFill rotWithShape="1">
          <a:blip r:embed="rId3"/>
          <a:srcRect l="17941" t="58162" r="71765" b="18014"/>
          <a:stretch/>
        </p:blipFill>
        <p:spPr>
          <a:xfrm>
            <a:off x="1300325" y="1634818"/>
            <a:ext cx="1131851" cy="1464925"/>
          </a:xfrm>
          <a:prstGeom prst="rect">
            <a:avLst/>
          </a:prstGeom>
        </p:spPr>
      </p:pic>
      <p:pic>
        <p:nvPicPr>
          <p:cNvPr id="9" name="Picture 8">
            <a:extLst>
              <a:ext uri="{FF2B5EF4-FFF2-40B4-BE49-F238E27FC236}">
                <a16:creationId xmlns:a16="http://schemas.microsoft.com/office/drawing/2014/main" id="{2CCBF982-F0A2-7429-8502-E24BB95F7F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C9C13B1E-8DA6-6CD5-4F1D-17ECCF8F1509}"/>
              </a:ext>
            </a:extLst>
          </p:cNvPr>
          <p:cNvSpPr txBox="1"/>
          <p:nvPr/>
        </p:nvSpPr>
        <p:spPr>
          <a:xfrm>
            <a:off x="497306" y="758308"/>
            <a:ext cx="3093059" cy="892552"/>
          </a:xfrm>
          <a:prstGeom prst="rect">
            <a:avLst/>
          </a:prstGeom>
          <a:noFill/>
        </p:spPr>
        <p:txBody>
          <a:bodyPr wrap="square">
            <a:spAutoFit/>
          </a:bodyPr>
          <a:lstStyle/>
          <a:p>
            <a:pPr marL="174625" indent="-174625"/>
            <a:r>
              <a:rPr lang="en-US" sz="1300" b="1" i="0" dirty="0">
                <a:solidFill>
                  <a:srgbClr val="222222"/>
                </a:solidFill>
                <a:effectLst/>
                <a:latin typeface="Minion Pro" panose="02040503050201020203" pitchFamily="18" charset="0"/>
              </a:rPr>
              <a:t>9. </a:t>
            </a:r>
            <a:r>
              <a:rPr lang="en-US" sz="1300" b="1" i="0" kern="1200" dirty="0">
                <a:solidFill>
                  <a:schemeClr val="dk1"/>
                </a:solidFill>
                <a:effectLst/>
                <a:latin typeface="Minion Pro" panose="02040503050201020203" pitchFamily="18" charset="0"/>
                <a:ea typeface="+mn-ea"/>
                <a:cs typeface="+mn-cs"/>
              </a:rPr>
              <a:t>People Solve Problems: The Power of Every Person, Every Day, Every Problem. </a:t>
            </a:r>
          </a:p>
          <a:p>
            <a:pPr marL="174625" indent="-174625"/>
            <a:r>
              <a:rPr lang="en-US" sz="1300" b="1" dirty="0">
                <a:solidFill>
                  <a:schemeClr val="dk1"/>
                </a:solidFill>
                <a:latin typeface="Minion Pro" panose="02040503050201020203" pitchFamily="18" charset="0"/>
              </a:rPr>
              <a:t>     </a:t>
            </a:r>
            <a:r>
              <a:rPr lang="en-US" sz="1300" b="0" i="0" dirty="0">
                <a:solidFill>
                  <a:srgbClr val="222222"/>
                </a:solidFill>
                <a:effectLst/>
                <a:latin typeface="Minion Pro" panose="02040503050201020203" pitchFamily="18" charset="0"/>
              </a:rPr>
              <a:t>Author:  </a:t>
            </a:r>
            <a:r>
              <a:rPr lang="en-US" sz="1300" b="0" dirty="0">
                <a:latin typeface="Minion Pro" panose="02040503050201020203" pitchFamily="18" charset="0"/>
              </a:rPr>
              <a:t>Jamie Flinchbaugh</a:t>
            </a:r>
            <a:r>
              <a:rPr lang="en-US" sz="1300" dirty="0">
                <a:latin typeface="Minion Pro" panose="02040503050201020203" pitchFamily="18" charset="0"/>
              </a:rPr>
              <a:t>.</a:t>
            </a:r>
            <a:endParaRPr lang="en-US" sz="1300" b="0" dirty="0">
              <a:latin typeface="Minion Pro" panose="02040503050201020203" pitchFamily="18" charset="0"/>
            </a:endParaRPr>
          </a:p>
        </p:txBody>
      </p:sp>
      <p:sp>
        <p:nvSpPr>
          <p:cNvPr id="12" name="TextBox 11">
            <a:extLst>
              <a:ext uri="{FF2B5EF4-FFF2-40B4-BE49-F238E27FC236}">
                <a16:creationId xmlns:a16="http://schemas.microsoft.com/office/drawing/2014/main" id="{467C2EE0-3A49-888B-9329-D1215FC37216}"/>
              </a:ext>
            </a:extLst>
          </p:cNvPr>
          <p:cNvSpPr txBox="1"/>
          <p:nvPr/>
        </p:nvSpPr>
        <p:spPr>
          <a:xfrm>
            <a:off x="3493524" y="758308"/>
            <a:ext cx="5358652" cy="2123658"/>
          </a:xfrm>
          <a:prstGeom prst="rect">
            <a:avLst/>
          </a:prstGeom>
          <a:noFill/>
        </p:spPr>
        <p:txBody>
          <a:bodyPr wrap="square">
            <a:spAutoFit/>
          </a:bodyPr>
          <a:lstStyle/>
          <a:p>
            <a:r>
              <a:rPr lang="en-US" sz="1100" b="0" i="0" dirty="0">
                <a:solidFill>
                  <a:srgbClr val="222222"/>
                </a:solidFill>
                <a:effectLst/>
                <a:latin typeface="Minion Pro" panose="02040503050201020203" pitchFamily="18" charset="0"/>
              </a:rPr>
              <a:t>Abstract:  </a:t>
            </a:r>
            <a:r>
              <a:rPr lang="en-US" sz="1100" b="0" i="0" kern="1200" dirty="0">
                <a:solidFill>
                  <a:schemeClr val="dk1"/>
                </a:solidFill>
                <a:effectLst/>
                <a:latin typeface="Minion Pro" panose="02040503050201020203" pitchFamily="18" charset="0"/>
                <a:ea typeface="+mn-ea"/>
                <a:cs typeface="+mn-cs"/>
              </a:rPr>
              <a:t>Every person in every function of every organization is involved in solving problems. They show up in your email inbox, in meetings, in your own work. They are strategic and tactical, mundane and breakthrough, easy and difficult. Most organizations want to, and need to, improve their people's problem-solving efforts, and so they offer them tools, templates, and training. Yet this is not where the leverage for impact is found. </a:t>
            </a:r>
            <a:r>
              <a:rPr lang="en-US" sz="1100" b="1" i="1" kern="1200" dirty="0">
                <a:solidFill>
                  <a:schemeClr val="dk1"/>
                </a:solidFill>
                <a:effectLst/>
                <a:latin typeface="Minion Pro" panose="02040503050201020203" pitchFamily="18" charset="0"/>
                <a:ea typeface="+mn-ea"/>
                <a:cs typeface="+mn-cs"/>
              </a:rPr>
              <a:t>People Solve Problems: The Power of Every Person, Every Day, Every Problem</a:t>
            </a:r>
            <a:r>
              <a:rPr lang="en-US" sz="1100" b="0" i="0" kern="1200" dirty="0">
                <a:solidFill>
                  <a:schemeClr val="dk1"/>
                </a:solidFill>
                <a:effectLst/>
                <a:latin typeface="Minion Pro" panose="02040503050201020203" pitchFamily="18" charset="0"/>
                <a:ea typeface="+mn-ea"/>
                <a:cs typeface="+mn-cs"/>
              </a:rPr>
              <a:t> explores the real leverage to improve your problem solving.</a:t>
            </a:r>
            <a:br>
              <a:rPr lang="en-US" sz="1100" dirty="0">
                <a:latin typeface="Minion Pro" panose="02040503050201020203" pitchFamily="18" charset="0"/>
              </a:rPr>
            </a:br>
            <a:br>
              <a:rPr lang="en-US" sz="1100" dirty="0">
                <a:latin typeface="Minion Pro" panose="02040503050201020203" pitchFamily="18" charset="0"/>
              </a:rPr>
            </a:br>
            <a:r>
              <a:rPr lang="en-US" sz="1100" b="0" i="0" kern="1200" dirty="0">
                <a:solidFill>
                  <a:schemeClr val="dk1"/>
                </a:solidFill>
                <a:effectLst/>
                <a:latin typeface="Minion Pro" panose="02040503050201020203" pitchFamily="18" charset="0"/>
                <a:ea typeface="+mn-ea"/>
                <a:cs typeface="+mn-cs"/>
              </a:rPr>
              <a:t>Problem-solving effectiveness is critical to success for both the problems you already know about and those you have not yet experienced. </a:t>
            </a:r>
            <a:r>
              <a:rPr lang="en-US" sz="1100" b="0" i="1" kern="1200" dirty="0">
                <a:solidFill>
                  <a:schemeClr val="dk1"/>
                </a:solidFill>
                <a:effectLst/>
                <a:latin typeface="Minion Pro" panose="02040503050201020203" pitchFamily="18" charset="0"/>
                <a:ea typeface="+mn-ea"/>
                <a:cs typeface="+mn-cs"/>
              </a:rPr>
              <a:t>People Solve Problems</a:t>
            </a:r>
            <a:r>
              <a:rPr lang="en-US" sz="1100" b="0" i="0" kern="1200" dirty="0">
                <a:solidFill>
                  <a:schemeClr val="dk1"/>
                </a:solidFill>
                <a:effectLst/>
                <a:latin typeface="Minion Pro" panose="02040503050201020203" pitchFamily="18" charset="0"/>
                <a:ea typeface="+mn-ea"/>
                <a:cs typeface="+mn-cs"/>
              </a:rPr>
              <a:t> will you help you, and those you lead, to be more effective now and in the future. </a:t>
            </a:r>
          </a:p>
          <a:p>
            <a:r>
              <a:rPr lang="en-US" sz="1100" b="0" i="0" kern="1200" dirty="0">
                <a:solidFill>
                  <a:schemeClr val="dk1"/>
                </a:solidFill>
                <a:effectLst/>
                <a:latin typeface="Minion Pro" panose="02040503050201020203" pitchFamily="18" charset="0"/>
                <a:ea typeface="+mn-ea"/>
                <a:cs typeface="+mn-cs"/>
              </a:rPr>
              <a:t>                                                                                                                    (Source: Goodreads.com)</a:t>
            </a:r>
          </a:p>
        </p:txBody>
      </p:sp>
      <p:sp>
        <p:nvSpPr>
          <p:cNvPr id="16" name="Rectangle 15">
            <a:extLst>
              <a:ext uri="{FF2B5EF4-FFF2-40B4-BE49-F238E27FC236}">
                <a16:creationId xmlns:a16="http://schemas.microsoft.com/office/drawing/2014/main" id="{2EA95557-93D1-EE72-25EC-58FCCB380FC2}"/>
              </a:ext>
              <a:ext uri="{C183D7F6-B498-43B3-948B-1728B52AA6E4}">
                <adec:decorative xmlns:adec="http://schemas.microsoft.com/office/drawing/2017/decorative" val="1"/>
              </a:ext>
            </a:extLst>
          </p:cNvPr>
          <p:cNvSpPr/>
          <p:nvPr/>
        </p:nvSpPr>
        <p:spPr>
          <a:xfrm>
            <a:off x="401053" y="717973"/>
            <a:ext cx="8451123" cy="2462213"/>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19F8B4-4644-1F05-A482-87F7F042F461}"/>
              </a:ext>
              <a:ext uri="{C183D7F6-B498-43B3-948B-1728B52AA6E4}">
                <adec:decorative xmlns:adec="http://schemas.microsoft.com/office/drawing/2017/decorative" val="1"/>
              </a:ext>
            </a:extLst>
          </p:cNvPr>
          <p:cNvSpPr/>
          <p:nvPr/>
        </p:nvSpPr>
        <p:spPr>
          <a:xfrm>
            <a:off x="401054" y="3172420"/>
            <a:ext cx="8451123" cy="2796869"/>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F5FEA5-B7B8-391A-9E96-C08AEEBEA1B8}"/>
              </a:ext>
            </a:extLst>
          </p:cNvPr>
          <p:cNvSpPr txBox="1"/>
          <p:nvPr/>
        </p:nvSpPr>
        <p:spPr>
          <a:xfrm>
            <a:off x="497307" y="3186902"/>
            <a:ext cx="2844286" cy="892552"/>
          </a:xfrm>
          <a:prstGeom prst="rect">
            <a:avLst/>
          </a:prstGeom>
          <a:noFill/>
        </p:spPr>
        <p:txBody>
          <a:bodyPr wrap="square">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lang="en-US" sz="1300" b="1" i="0" dirty="0">
                <a:solidFill>
                  <a:srgbClr val="222222"/>
                </a:solidFill>
                <a:effectLst/>
                <a:latin typeface="Minion Pro" panose="02040503050201020203" pitchFamily="18" charset="0"/>
              </a:rPr>
              <a:t>10. </a:t>
            </a:r>
            <a:r>
              <a:rPr lang="en-US" sz="1300" b="1" i="0" kern="1200" dirty="0">
                <a:solidFill>
                  <a:schemeClr val="dk1"/>
                </a:solidFill>
                <a:effectLst/>
                <a:latin typeface="Minion Pro" panose="02040503050201020203" pitchFamily="18" charset="0"/>
                <a:ea typeface="+mn-ea"/>
                <a:cs typeface="+mn-cs"/>
              </a:rPr>
              <a:t>Clarity First. How Smart Leaders and Organizations Achieve Outstanding Perfor</a:t>
            </a:r>
            <a:r>
              <a:rPr lang="en-US" sz="1300" b="1" dirty="0">
                <a:solidFill>
                  <a:schemeClr val="dk1"/>
                </a:solidFill>
                <a:latin typeface="Minion Pro" panose="02040503050201020203" pitchFamily="18" charset="0"/>
              </a:rPr>
              <a:t>mance.</a:t>
            </a:r>
            <a:endParaRPr lang="en-US" sz="1300" b="1" i="0" kern="1200" dirty="0">
              <a:solidFill>
                <a:schemeClr val="dk1"/>
              </a:solidFill>
              <a:effectLst/>
              <a:latin typeface="Minion Pro" panose="02040503050201020203" pitchFamily="18" charset="0"/>
              <a:ea typeface="+mn-ea"/>
              <a:cs typeface="+mn-cs"/>
            </a:endParaRPr>
          </a:p>
          <a:p>
            <a:pPr marL="174625"/>
            <a:r>
              <a:rPr lang="en-US" sz="1300" b="0" i="0" dirty="0">
                <a:solidFill>
                  <a:srgbClr val="222222"/>
                </a:solidFill>
                <a:effectLst/>
                <a:latin typeface="Minion Pro" panose="02040503050201020203" pitchFamily="18" charset="0"/>
              </a:rPr>
              <a:t>Author:  </a:t>
            </a:r>
            <a:r>
              <a:rPr lang="en-US" sz="1300" b="0" dirty="0">
                <a:latin typeface="Minion Pro" panose="02040503050201020203" pitchFamily="18" charset="0"/>
              </a:rPr>
              <a:t>Karen Martin.</a:t>
            </a:r>
          </a:p>
        </p:txBody>
      </p:sp>
      <p:sp>
        <p:nvSpPr>
          <p:cNvPr id="4" name="TextBox 3">
            <a:extLst>
              <a:ext uri="{FF2B5EF4-FFF2-40B4-BE49-F238E27FC236}">
                <a16:creationId xmlns:a16="http://schemas.microsoft.com/office/drawing/2014/main" id="{C1DF5C62-C525-F9FA-E595-194DAECEA919}"/>
              </a:ext>
            </a:extLst>
          </p:cNvPr>
          <p:cNvSpPr txBox="1"/>
          <p:nvPr/>
        </p:nvSpPr>
        <p:spPr>
          <a:xfrm>
            <a:off x="3341593" y="3267590"/>
            <a:ext cx="5543195" cy="2677656"/>
          </a:xfrm>
          <a:prstGeom prst="rect">
            <a:avLst/>
          </a:prstGeom>
          <a:noFill/>
        </p:spPr>
        <p:txBody>
          <a:bodyPr wrap="square">
            <a:spAutoFit/>
          </a:bodyPr>
          <a:lstStyle/>
          <a:p>
            <a:r>
              <a:rPr lang="en-US" sz="1000" b="0" i="0" kern="1200" dirty="0">
                <a:solidFill>
                  <a:schemeClr val="dk1"/>
                </a:solidFill>
                <a:effectLst/>
                <a:latin typeface="Minion Pro" panose="02040503050201020203" pitchFamily="18" charset="0"/>
                <a:ea typeface="+mn-ea"/>
                <a:cs typeface="+mn-cs"/>
              </a:rPr>
              <a:t>Abstract: </a:t>
            </a:r>
            <a:r>
              <a:rPr lang="en-US" sz="1000" dirty="0">
                <a:solidFill>
                  <a:schemeClr val="dk1"/>
                </a:solidFill>
                <a:latin typeface="Minion Pro" panose="02040503050201020203" pitchFamily="18" charset="0"/>
              </a:rPr>
              <a:t>Award-winning business performance improvement and Lean management expert Karen Martin diagnoses a ubiquitous business management and leadership problem―the lack of clarity―and outlines specific actions to dramatically improve organizational performance. Karen has seen first-hand how a pervasive lack of clarity strangles business performance and erodes employee engagement. Ambiguity is the corporate default state, a condition so prevalent that “tolerance for ambiguity” has become a clichéd job requirement.  </a:t>
            </a:r>
          </a:p>
          <a:p>
            <a:endParaRPr lang="en-US" sz="800" dirty="0">
              <a:solidFill>
                <a:schemeClr val="dk1"/>
              </a:solidFill>
              <a:latin typeface="Minion Pro" panose="02040503050201020203" pitchFamily="18" charset="0"/>
            </a:endParaRPr>
          </a:p>
          <a:p>
            <a:r>
              <a:rPr lang="en-US" sz="1000" dirty="0">
                <a:solidFill>
                  <a:schemeClr val="dk1"/>
                </a:solidFill>
                <a:latin typeface="Minion Pro" panose="02040503050201020203" pitchFamily="18" charset="0"/>
              </a:rPr>
              <a:t>In </a:t>
            </a:r>
            <a:r>
              <a:rPr lang="en-US" sz="1000" b="1" dirty="0">
                <a:solidFill>
                  <a:schemeClr val="dk1"/>
                </a:solidFill>
                <a:latin typeface="Minion Pro" panose="02040503050201020203" pitchFamily="18" charset="0"/>
              </a:rPr>
              <a:t>Clarity First</a:t>
            </a:r>
            <a:r>
              <a:rPr lang="en-US" sz="1000" dirty="0">
                <a:solidFill>
                  <a:schemeClr val="dk1"/>
                </a:solidFill>
                <a:latin typeface="Minion Pro" panose="02040503050201020203" pitchFamily="18" charset="0"/>
              </a:rPr>
              <a:t>, Karen provides methods and insights for achieving clarity to unleash potential, innovate at higher levels, and solve the problems that matter to deliver outstanding business results. Both a visionary road map and practical guide, this book will help leaders: Identify and communicate the organization’s true purpose, Set achievable priorities, Deliver greater customer value through more efficient processes, Provide greater transparency about true versus assumed performance, Build strong problem-solving and critical thinking capabilities throughout the organization, Develop personal clarity to be a more direct, purposeful, and successful leader.</a:t>
            </a:r>
          </a:p>
          <a:p>
            <a:r>
              <a:rPr lang="en-US" sz="1000" dirty="0">
                <a:solidFill>
                  <a:schemeClr val="dk1"/>
                </a:solidFill>
                <a:latin typeface="Minion Pro" panose="02040503050201020203" pitchFamily="18" charset="0"/>
              </a:rPr>
              <a:t>Eliminating ambiguity is the first step for leaders and organizations to achieve strategic goals.  Learn how to gain the clarity needed to make better decisions, lead more effectively, and boost organizational performance. 				                                                             </a:t>
            </a:r>
            <a:r>
              <a:rPr lang="en-US" sz="1000" b="0" i="0" kern="1200" dirty="0">
                <a:solidFill>
                  <a:schemeClr val="dk1"/>
                </a:solidFill>
                <a:effectLst/>
                <a:latin typeface="Minion Pro" panose="02040503050201020203" pitchFamily="18" charset="0"/>
                <a:ea typeface="+mn-ea"/>
                <a:cs typeface="+mn-cs"/>
              </a:rPr>
              <a:t>(Source: Goodreads.com)</a:t>
            </a:r>
          </a:p>
        </p:txBody>
      </p:sp>
      <p:pic>
        <p:nvPicPr>
          <p:cNvPr id="6" name="Picture 5">
            <a:extLst>
              <a:ext uri="{FF2B5EF4-FFF2-40B4-BE49-F238E27FC236}">
                <a16:creationId xmlns:a16="http://schemas.microsoft.com/office/drawing/2014/main" id="{E88907E3-914A-BAD8-9168-AD4D2367E8C8}"/>
              </a:ext>
              <a:ext uri="{C183D7F6-B498-43B3-948B-1728B52AA6E4}">
                <adec:decorative xmlns:adec="http://schemas.microsoft.com/office/drawing/2017/decorative" val="1"/>
              </a:ext>
            </a:extLst>
          </p:cNvPr>
          <p:cNvPicPr>
            <a:picLocks noChangeAspect="1"/>
          </p:cNvPicPr>
          <p:nvPr/>
        </p:nvPicPr>
        <p:blipFill rotWithShape="1">
          <a:blip r:embed="rId5"/>
          <a:srcRect l="10074" t="33160" r="75441" b="35772"/>
          <a:stretch/>
        </p:blipFill>
        <p:spPr>
          <a:xfrm>
            <a:off x="1297524" y="4125479"/>
            <a:ext cx="1324535" cy="1717269"/>
          </a:xfrm>
          <a:prstGeom prst="rect">
            <a:avLst/>
          </a:prstGeom>
        </p:spPr>
      </p:pic>
    </p:spTree>
    <p:extLst>
      <p:ext uri="{BB962C8B-B14F-4D97-AF65-F5344CB8AC3E}">
        <p14:creationId xmlns:p14="http://schemas.microsoft.com/office/powerpoint/2010/main" val="183316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2EAFF-71DE-4786-BBFC-680CFB993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D1E4C437-F5C9-46F4-987F-50198FE7CBEA}"/>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6)</a:t>
            </a:r>
          </a:p>
        </p:txBody>
      </p:sp>
      <p:pic>
        <p:nvPicPr>
          <p:cNvPr id="9" name="Picture 8">
            <a:extLst>
              <a:ext uri="{FF2B5EF4-FFF2-40B4-BE49-F238E27FC236}">
                <a16:creationId xmlns:a16="http://schemas.microsoft.com/office/drawing/2014/main" id="{F847C4FD-FA04-47E8-833C-D631E1157A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BF294A25-F764-499F-BE56-E8443E370026}"/>
              </a:ext>
            </a:extLst>
          </p:cNvPr>
          <p:cNvSpPr txBox="1"/>
          <p:nvPr/>
        </p:nvSpPr>
        <p:spPr>
          <a:xfrm>
            <a:off x="497307" y="758308"/>
            <a:ext cx="2386379" cy="1169551"/>
          </a:xfrm>
          <a:prstGeom prst="rect">
            <a:avLst/>
          </a:prstGeom>
          <a:noFill/>
        </p:spPr>
        <p:txBody>
          <a:bodyPr wrap="square">
            <a:spAutoFit/>
          </a:bodyPr>
          <a:lstStyle/>
          <a:p>
            <a:pPr marL="288925" indent="-288925"/>
            <a:r>
              <a:rPr lang="en-US" sz="1400" b="1" i="0" dirty="0">
                <a:solidFill>
                  <a:srgbClr val="222222"/>
                </a:solidFill>
                <a:effectLst/>
                <a:latin typeface="Minion Pro" panose="02040503050201020203" pitchFamily="18" charset="0"/>
              </a:rPr>
              <a:t>11.   </a:t>
            </a:r>
            <a:r>
              <a:rPr lang="en-US" sz="1400" b="1" i="0" kern="1200" dirty="0">
                <a:solidFill>
                  <a:schemeClr val="dk1"/>
                </a:solidFill>
                <a:effectLst/>
                <a:latin typeface="Minion Pro" panose="02040503050201020203" pitchFamily="18" charset="0"/>
                <a:ea typeface="+mn-ea"/>
                <a:cs typeface="+mn-cs"/>
              </a:rPr>
              <a:t>We’re all in this together. Creating a Team Culture of High Performance, Trust , and Belonging. </a:t>
            </a:r>
          </a:p>
          <a:p>
            <a:r>
              <a:rPr lang="en-US" sz="1400" b="0" i="0" dirty="0">
                <a:solidFill>
                  <a:srgbClr val="222222"/>
                </a:solidFill>
                <a:effectLst/>
                <a:latin typeface="Minion Pro" panose="02040503050201020203" pitchFamily="18" charset="0"/>
              </a:rPr>
              <a:t>       Author:  </a:t>
            </a:r>
            <a:r>
              <a:rPr lang="en-US" sz="1400" b="0" i="0" kern="1200" dirty="0">
                <a:solidFill>
                  <a:schemeClr val="dk1"/>
                </a:solidFill>
                <a:effectLst/>
                <a:latin typeface="Minion Pro" panose="02040503050201020203" pitchFamily="18" charset="0"/>
                <a:ea typeface="+mn-ea"/>
                <a:cs typeface="+mn-cs"/>
              </a:rPr>
              <a:t>Mike Robbins</a:t>
            </a:r>
            <a:endParaRPr lang="en-US" sz="1400" b="0" dirty="0">
              <a:latin typeface="Minion Pro" panose="02040503050201020203" pitchFamily="18" charset="0"/>
            </a:endParaRPr>
          </a:p>
        </p:txBody>
      </p:sp>
      <p:sp>
        <p:nvSpPr>
          <p:cNvPr id="12" name="TextBox 11">
            <a:extLst>
              <a:ext uri="{FF2B5EF4-FFF2-40B4-BE49-F238E27FC236}">
                <a16:creationId xmlns:a16="http://schemas.microsoft.com/office/drawing/2014/main" id="{B89C00C2-EC9F-40B1-B1D5-7D1703AA7227}"/>
              </a:ext>
            </a:extLst>
          </p:cNvPr>
          <p:cNvSpPr txBox="1"/>
          <p:nvPr/>
        </p:nvSpPr>
        <p:spPr>
          <a:xfrm>
            <a:off x="3128443" y="803191"/>
            <a:ext cx="5614504" cy="2839239"/>
          </a:xfrm>
          <a:prstGeom prst="rect">
            <a:avLst/>
          </a:prstGeom>
          <a:noFill/>
        </p:spPr>
        <p:txBody>
          <a:bodyPr wrap="square">
            <a:spAutoFit/>
          </a:bodyPr>
          <a:lstStyle/>
          <a:p>
            <a:r>
              <a:rPr lang="en-US" sz="1050" b="0" i="0" dirty="0">
                <a:solidFill>
                  <a:srgbClr val="222222"/>
                </a:solidFill>
                <a:effectLst/>
                <a:latin typeface="Minion Pro" panose="02040503050201020203" pitchFamily="18" charset="0"/>
              </a:rPr>
              <a:t>Abstract: </a:t>
            </a:r>
            <a:r>
              <a:rPr lang="en-US" sz="1050" dirty="0">
                <a:solidFill>
                  <a:srgbClr val="222222"/>
                </a:solidFill>
                <a:latin typeface="Minion Pro" panose="02040503050201020203" pitchFamily="18" charset="0"/>
              </a:rPr>
              <a:t>Have you ever been on a team where the talent was strong, but the team wasn't very good? On the flip side, have you ever been on a team where not every single member was a rock star, but something about the team just worked? We've all had these types of experiences. And yet, it can be difficult to understand what makes one team successful and another one not.</a:t>
            </a:r>
          </a:p>
          <a:p>
            <a:br>
              <a:rPr lang="en-US" sz="1050" dirty="0">
                <a:solidFill>
                  <a:srgbClr val="222222"/>
                </a:solidFill>
                <a:latin typeface="Minion Pro" panose="02040503050201020203" pitchFamily="18" charset="0"/>
              </a:rPr>
            </a:br>
            <a:r>
              <a:rPr lang="en-US" sz="1050" dirty="0">
                <a:solidFill>
                  <a:srgbClr val="222222"/>
                </a:solidFill>
                <a:latin typeface="Minion Pro" panose="02040503050201020203" pitchFamily="18" charset="0"/>
              </a:rPr>
              <a:t>In this book, Mike Robbins dives deep into the ways great businesses build trust, collaborate, and operate at their peak level. And, while each team and organization have their own unique challenges, goals, and dynamics, there are some universal qualities that allow teams to truly come together and thrive.</a:t>
            </a:r>
          </a:p>
          <a:p>
            <a:br>
              <a:rPr lang="en-US" sz="1050" dirty="0">
                <a:solidFill>
                  <a:srgbClr val="222222"/>
                </a:solidFill>
                <a:latin typeface="Minion Pro" panose="02040503050201020203" pitchFamily="18" charset="0"/>
              </a:rPr>
            </a:br>
            <a:r>
              <a:rPr lang="en-US" sz="1050" dirty="0">
                <a:solidFill>
                  <a:srgbClr val="222222"/>
                </a:solidFill>
                <a:latin typeface="Minion Pro" panose="02040503050201020203" pitchFamily="18" charset="0"/>
              </a:rPr>
              <a:t>The book's core principles include fostering an environment of psychological safety, fostering inclusion and belonging, addressing and navigating conflict, and maintaining a healthy balance of high expectations and empathy. Throughout, Mike shares powerful exercises and tools he's successfully utilized in the keynote speeches, group sessions, and corporate retreats that he delivers so that you and your team can communicate more authentically, give and receive feedback with skill, and create deeper connections.</a:t>
            </a:r>
            <a:br>
              <a:rPr lang="en-US" sz="1050" dirty="0">
                <a:solidFill>
                  <a:srgbClr val="222222"/>
                </a:solidFill>
                <a:latin typeface="Minion Pro" panose="02040503050201020203" pitchFamily="18" charset="0"/>
              </a:rPr>
            </a:br>
            <a:r>
              <a:rPr lang="en-US" sz="1050" b="0" i="0" kern="1200" dirty="0">
                <a:solidFill>
                  <a:schemeClr val="dk1"/>
                </a:solidFill>
                <a:effectLst/>
                <a:latin typeface="Minion Pro" panose="02040503050201020203" pitchFamily="18" charset="0"/>
                <a:ea typeface="+mn-ea"/>
                <a:cs typeface="+mn-cs"/>
              </a:rPr>
              <a:t>								             (Source: Goodreads.com)</a:t>
            </a:r>
          </a:p>
        </p:txBody>
      </p:sp>
      <p:sp>
        <p:nvSpPr>
          <p:cNvPr id="20" name="Rectangle 19">
            <a:extLst>
              <a:ext uri="{FF2B5EF4-FFF2-40B4-BE49-F238E27FC236}">
                <a16:creationId xmlns:a16="http://schemas.microsoft.com/office/drawing/2014/main" id="{F8F9D4DA-0EAD-450D-AEAD-1EF24577299C}"/>
              </a:ext>
              <a:ext uri="{C183D7F6-B498-43B3-948B-1728B52AA6E4}">
                <adec:decorative xmlns:adec="http://schemas.microsoft.com/office/drawing/2017/decorative" val="1"/>
              </a:ext>
            </a:extLst>
          </p:cNvPr>
          <p:cNvSpPr/>
          <p:nvPr/>
        </p:nvSpPr>
        <p:spPr>
          <a:xfrm>
            <a:off x="401053" y="717974"/>
            <a:ext cx="8451123" cy="3121162"/>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4">
            <a:extLst>
              <a:ext uri="{FF2B5EF4-FFF2-40B4-BE49-F238E27FC236}">
                <a16:creationId xmlns:a16="http://schemas.microsoft.com/office/drawing/2014/main" id="{1BE7EF77-7E6E-EA41-6CD3-9ADD61F8CF5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045" y="1960425"/>
            <a:ext cx="1295635" cy="167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896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2EAFF-71DE-4786-BBFC-680CFB993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D1E4C437-F5C9-46F4-987F-50198FE7CBEA}"/>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7)</a:t>
            </a:r>
          </a:p>
        </p:txBody>
      </p:sp>
      <p:pic>
        <p:nvPicPr>
          <p:cNvPr id="9" name="Picture 8">
            <a:extLst>
              <a:ext uri="{FF2B5EF4-FFF2-40B4-BE49-F238E27FC236}">
                <a16:creationId xmlns:a16="http://schemas.microsoft.com/office/drawing/2014/main" id="{F847C4FD-FA04-47E8-833C-D631E1157A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BF294A25-F764-499F-BE56-E8443E370026}"/>
              </a:ext>
            </a:extLst>
          </p:cNvPr>
          <p:cNvSpPr txBox="1"/>
          <p:nvPr/>
        </p:nvSpPr>
        <p:spPr>
          <a:xfrm>
            <a:off x="497306" y="758308"/>
            <a:ext cx="3093059" cy="738664"/>
          </a:xfrm>
          <a:prstGeom prst="rect">
            <a:avLst/>
          </a:prstGeom>
          <a:noFill/>
        </p:spPr>
        <p:txBody>
          <a:bodyPr wrap="square">
            <a:spAutoFit/>
          </a:bodyPr>
          <a:lstStyle/>
          <a:p>
            <a:pPr marL="174625" indent="-174625"/>
            <a:r>
              <a:rPr lang="en-US" sz="1400" b="1" dirty="0">
                <a:solidFill>
                  <a:srgbClr val="222222"/>
                </a:solidFill>
                <a:latin typeface="Minion Pro" panose="02040503050201020203" pitchFamily="18" charset="0"/>
              </a:rPr>
              <a:t>12</a:t>
            </a:r>
            <a:r>
              <a:rPr lang="en-US" sz="1400" b="1" i="0" dirty="0">
                <a:solidFill>
                  <a:srgbClr val="222222"/>
                </a:solidFill>
                <a:effectLst/>
                <a:latin typeface="Minion Pro" panose="02040503050201020203" pitchFamily="18" charset="0"/>
              </a:rPr>
              <a:t>. </a:t>
            </a:r>
            <a:r>
              <a:rPr lang="en-US" sz="1400" b="1" i="0" kern="1200" dirty="0">
                <a:solidFill>
                  <a:schemeClr val="dk1"/>
                </a:solidFill>
                <a:effectLst/>
                <a:latin typeface="Minion Pro" panose="02040503050201020203" pitchFamily="18" charset="0"/>
                <a:ea typeface="+mn-ea"/>
                <a:cs typeface="+mn-cs"/>
              </a:rPr>
              <a:t>Creative Acts for Curious People.</a:t>
            </a:r>
          </a:p>
          <a:p>
            <a:pPr marL="174625"/>
            <a:r>
              <a:rPr lang="en-US" sz="1400" b="0" i="0" dirty="0">
                <a:solidFill>
                  <a:srgbClr val="222222"/>
                </a:solidFill>
                <a:effectLst/>
                <a:latin typeface="Minion Pro" panose="02040503050201020203" pitchFamily="18" charset="0"/>
              </a:rPr>
              <a:t>Author:  </a:t>
            </a:r>
            <a:r>
              <a:rPr lang="en-US" sz="1400" b="0" dirty="0">
                <a:latin typeface="Minion Pro" panose="02040503050201020203" pitchFamily="18" charset="0"/>
              </a:rPr>
              <a:t>Sarah Stein Greenberg.</a:t>
            </a:r>
          </a:p>
          <a:p>
            <a:pPr marL="174625" indent="-174625"/>
            <a:endParaRPr lang="en-US" sz="1400" b="0" dirty="0">
              <a:latin typeface="Minion Pro" panose="02040503050201020203" pitchFamily="18" charset="0"/>
            </a:endParaRPr>
          </a:p>
        </p:txBody>
      </p:sp>
      <p:sp>
        <p:nvSpPr>
          <p:cNvPr id="12" name="TextBox 11">
            <a:extLst>
              <a:ext uri="{FF2B5EF4-FFF2-40B4-BE49-F238E27FC236}">
                <a16:creationId xmlns:a16="http://schemas.microsoft.com/office/drawing/2014/main" id="{B89C00C2-EC9F-40B1-B1D5-7D1703AA7227}"/>
              </a:ext>
            </a:extLst>
          </p:cNvPr>
          <p:cNvSpPr txBox="1"/>
          <p:nvPr/>
        </p:nvSpPr>
        <p:spPr>
          <a:xfrm>
            <a:off x="3493524" y="758308"/>
            <a:ext cx="5358652" cy="1877437"/>
          </a:xfrm>
          <a:prstGeom prst="rect">
            <a:avLst/>
          </a:prstGeom>
          <a:noFill/>
        </p:spPr>
        <p:txBody>
          <a:bodyPr wrap="square">
            <a:spAutoFit/>
          </a:bodyPr>
          <a:lstStyle/>
          <a:p>
            <a:r>
              <a:rPr lang="en-US" sz="1100" b="0" i="0" dirty="0">
                <a:solidFill>
                  <a:srgbClr val="222222"/>
                </a:solidFill>
                <a:effectLst/>
                <a:latin typeface="Minion Pro" panose="02040503050201020203" pitchFamily="18" charset="0"/>
              </a:rPr>
              <a:t>Abstract:  </a:t>
            </a:r>
            <a:r>
              <a:rPr lang="en-US" sz="1100" b="0" i="0" kern="1200" dirty="0">
                <a:solidFill>
                  <a:schemeClr val="dk1"/>
                </a:solidFill>
                <a:effectLst/>
                <a:latin typeface="Minion Pro" panose="02040503050201020203" pitchFamily="18" charset="0"/>
                <a:ea typeface="+mn-ea"/>
                <a:cs typeface="+mn-cs"/>
              </a:rPr>
              <a:t> A vibrant illustrated resource of captivating and practical ways to help you bring creative approaches to any challenge you face, from Stanford University's world-renowned d.school.</a:t>
            </a:r>
            <a:br>
              <a:rPr lang="en-US" sz="1100" dirty="0">
                <a:latin typeface="Minion Pro" panose="02040503050201020203" pitchFamily="18" charset="0"/>
              </a:rPr>
            </a:br>
            <a:br>
              <a:rPr lang="en-US" sz="1100" dirty="0">
                <a:latin typeface="Minion Pro" panose="02040503050201020203" pitchFamily="18" charset="0"/>
              </a:rPr>
            </a:br>
            <a:r>
              <a:rPr lang="en-US" sz="1100" b="1" i="1" kern="1200" dirty="0">
                <a:solidFill>
                  <a:schemeClr val="dk1"/>
                </a:solidFill>
                <a:effectLst/>
                <a:latin typeface="Minion Pro" panose="02040503050201020203" pitchFamily="18" charset="0"/>
                <a:ea typeface="+mn-ea"/>
                <a:cs typeface="+mn-cs"/>
              </a:rPr>
              <a:t>Creative Acts for Curious People</a:t>
            </a:r>
            <a:r>
              <a:rPr lang="en-US" sz="1100" b="1" i="0" kern="1200" dirty="0">
                <a:solidFill>
                  <a:schemeClr val="dk1"/>
                </a:solidFill>
                <a:effectLst/>
                <a:latin typeface="Minion Pro" panose="02040503050201020203" pitchFamily="18" charset="0"/>
                <a:ea typeface="+mn-ea"/>
                <a:cs typeface="+mn-cs"/>
              </a:rPr>
              <a:t> </a:t>
            </a:r>
            <a:r>
              <a:rPr lang="en-US" sz="1100" b="0" i="0" kern="1200" dirty="0">
                <a:solidFill>
                  <a:schemeClr val="dk1"/>
                </a:solidFill>
                <a:effectLst/>
                <a:latin typeface="Minion Pro" panose="02040503050201020203" pitchFamily="18" charset="0"/>
                <a:ea typeface="+mn-ea"/>
                <a:cs typeface="+mn-cs"/>
              </a:rPr>
              <a:t>contains more than 80 assignments hand-picked from the </a:t>
            </a:r>
            <a:r>
              <a:rPr lang="en-US" sz="1100" b="0" i="0" kern="1200" dirty="0" err="1">
                <a:solidFill>
                  <a:schemeClr val="dk1"/>
                </a:solidFill>
                <a:effectLst/>
                <a:latin typeface="Minion Pro" panose="02040503050201020203" pitchFamily="18" charset="0"/>
                <a:ea typeface="+mn-ea"/>
                <a:cs typeface="+mn-cs"/>
              </a:rPr>
              <a:t>d.school's</a:t>
            </a:r>
            <a:r>
              <a:rPr lang="en-US" sz="1100" b="0" i="0" kern="1200" dirty="0">
                <a:solidFill>
                  <a:schemeClr val="dk1"/>
                </a:solidFill>
                <a:effectLst/>
                <a:latin typeface="Minion Pro" panose="02040503050201020203" pitchFamily="18" charset="0"/>
                <a:ea typeface="+mn-ea"/>
                <a:cs typeface="+mn-cs"/>
              </a:rPr>
              <a:t> history by executive director Sarah Stein Rosenberg form some of the world's most inventive and unconventional minds, including d.school and IDEO founder David Kelley, 'Readymade' magazine founder Grace Hawthorne, innovative choreographer Aleta Hayes, Google chief innovation evangelist Frederik </a:t>
            </a:r>
            <a:r>
              <a:rPr lang="en-US" sz="1100" b="0" i="0" kern="1200" dirty="0" err="1">
                <a:solidFill>
                  <a:schemeClr val="dk1"/>
                </a:solidFill>
                <a:effectLst/>
                <a:latin typeface="Minion Pro" panose="02040503050201020203" pitchFamily="18" charset="0"/>
                <a:ea typeface="+mn-ea"/>
                <a:cs typeface="+mn-cs"/>
              </a:rPr>
              <a:t>Pferdt</a:t>
            </a:r>
            <a:r>
              <a:rPr lang="en-US" sz="1100" b="0" i="0" kern="1200" dirty="0">
                <a:solidFill>
                  <a:schemeClr val="dk1"/>
                </a:solidFill>
                <a:effectLst/>
                <a:latin typeface="Minion Pro" panose="02040503050201020203" pitchFamily="18" charset="0"/>
                <a:ea typeface="+mn-ea"/>
                <a:cs typeface="+mn-cs"/>
              </a:rPr>
              <a:t>, and more.</a:t>
            </a:r>
          </a:p>
          <a:p>
            <a:endParaRPr lang="en-US" sz="600" b="0" i="0" kern="1200" dirty="0">
              <a:solidFill>
                <a:schemeClr val="dk1"/>
              </a:solidFill>
              <a:effectLst/>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                                                                                                                    (Source: Goodreads.com)</a:t>
            </a:r>
          </a:p>
        </p:txBody>
      </p:sp>
      <p:sp>
        <p:nvSpPr>
          <p:cNvPr id="14" name="TextBox 13">
            <a:extLst>
              <a:ext uri="{FF2B5EF4-FFF2-40B4-BE49-F238E27FC236}">
                <a16:creationId xmlns:a16="http://schemas.microsoft.com/office/drawing/2014/main" id="{A5508B65-B80E-4CE1-B80A-6A0D77A3C92C}"/>
              </a:ext>
            </a:extLst>
          </p:cNvPr>
          <p:cNvSpPr txBox="1"/>
          <p:nvPr/>
        </p:nvSpPr>
        <p:spPr>
          <a:xfrm>
            <a:off x="497306" y="2853780"/>
            <a:ext cx="3093059" cy="954107"/>
          </a:xfrm>
          <a:prstGeom prst="rect">
            <a:avLst/>
          </a:prstGeom>
          <a:noFill/>
        </p:spPr>
        <p:txBody>
          <a:bodyPr wrap="square">
            <a:spAutoFit/>
          </a:bodyPr>
          <a:lstStyle/>
          <a:p>
            <a:pPr marL="174625" indent="-174625"/>
            <a:r>
              <a:rPr lang="en-US" sz="1400" b="1" i="0" dirty="0">
                <a:solidFill>
                  <a:srgbClr val="222222"/>
                </a:solidFill>
                <a:effectLst/>
                <a:latin typeface="Minion Pro" panose="02040503050201020203" pitchFamily="18" charset="0"/>
              </a:rPr>
              <a:t>13. </a:t>
            </a:r>
            <a:r>
              <a:rPr lang="en-US" sz="1400" b="1" i="0" kern="1200" dirty="0">
                <a:solidFill>
                  <a:schemeClr val="dk1"/>
                </a:solidFill>
                <a:effectLst/>
                <a:latin typeface="Minion Pro" panose="02040503050201020203" pitchFamily="18" charset="0"/>
                <a:ea typeface="+mn-ea"/>
                <a:cs typeface="+mn-cs"/>
              </a:rPr>
              <a:t>Reimagining Management: Putting Process at the Center of Business Management.</a:t>
            </a:r>
          </a:p>
          <a:p>
            <a:pPr marL="174625"/>
            <a:r>
              <a:rPr lang="en-US" sz="1400" b="0" i="0" dirty="0">
                <a:solidFill>
                  <a:srgbClr val="222222"/>
                </a:solidFill>
                <a:effectLst/>
                <a:latin typeface="Minion Pro" panose="02040503050201020203" pitchFamily="18" charset="0"/>
              </a:rPr>
              <a:t>Author:  </a:t>
            </a:r>
            <a:r>
              <a:rPr lang="en-US" sz="1400" b="0" i="0" kern="1200" dirty="0">
                <a:solidFill>
                  <a:schemeClr val="dk1"/>
                </a:solidFill>
                <a:effectLst/>
                <a:latin typeface="Minion Pro" panose="02040503050201020203" pitchFamily="18" charset="0"/>
                <a:ea typeface="+mn-ea"/>
                <a:cs typeface="+mn-cs"/>
              </a:rPr>
              <a:t>Roger Tregear</a:t>
            </a:r>
            <a:r>
              <a:rPr lang="en-US" sz="1400" b="0" dirty="0">
                <a:latin typeface="Minion Pro" panose="02040503050201020203" pitchFamily="18" charset="0"/>
              </a:rPr>
              <a:t>.</a:t>
            </a:r>
          </a:p>
        </p:txBody>
      </p:sp>
      <p:sp>
        <p:nvSpPr>
          <p:cNvPr id="15" name="TextBox 14">
            <a:extLst>
              <a:ext uri="{FF2B5EF4-FFF2-40B4-BE49-F238E27FC236}">
                <a16:creationId xmlns:a16="http://schemas.microsoft.com/office/drawing/2014/main" id="{EACA3939-E0DE-4BFC-9191-C1E7B0ECBD83}"/>
              </a:ext>
            </a:extLst>
          </p:cNvPr>
          <p:cNvSpPr txBox="1"/>
          <p:nvPr/>
        </p:nvSpPr>
        <p:spPr>
          <a:xfrm>
            <a:off x="3489513" y="2879134"/>
            <a:ext cx="5358652" cy="3077766"/>
          </a:xfrm>
          <a:prstGeom prst="rect">
            <a:avLst/>
          </a:prstGeom>
          <a:noFill/>
        </p:spPr>
        <p:txBody>
          <a:bodyPr wrap="square">
            <a:spAutoFit/>
          </a:bodyPr>
          <a:lstStyle/>
          <a:p>
            <a:r>
              <a:rPr lang="en-US" sz="1100" b="0" i="0" kern="1200" dirty="0">
                <a:solidFill>
                  <a:schemeClr val="dk1"/>
                </a:solidFill>
                <a:effectLst/>
                <a:latin typeface="Minion Pro" panose="02040503050201020203" pitchFamily="18" charset="0"/>
                <a:ea typeface="+mn-ea"/>
                <a:cs typeface="+mn-cs"/>
              </a:rPr>
              <a:t>Abstract: </a:t>
            </a:r>
            <a:r>
              <a:rPr lang="en-US" sz="1100" kern="1200" dirty="0">
                <a:solidFill>
                  <a:schemeClr val="dk1"/>
                </a:solidFill>
                <a:latin typeface="Minion Pro" panose="02040503050201020203" pitchFamily="18" charset="0"/>
                <a:ea typeface="+mn-ea"/>
                <a:cs typeface="+mn-cs"/>
              </a:rPr>
              <a:t>This book provides a practical explanation of the theory, practice, and benefits of process-based management. Reviewers from across the globe have praised this book: "superb reference book that shows how to establish and implement BPM in any organization", "modern classic for the BPM space!', "Roger has unlocked the mystery of business process management", "Reimagining Management defines the missing link". </a:t>
            </a:r>
          </a:p>
          <a:p>
            <a:endParaRPr lang="en-US" sz="900" kern="1200" dirty="0">
              <a:solidFill>
                <a:schemeClr val="dk1"/>
              </a:solidFill>
              <a:latin typeface="Minion Pro" panose="02040503050201020203" pitchFamily="18" charset="0"/>
              <a:ea typeface="+mn-ea"/>
              <a:cs typeface="+mn-cs"/>
            </a:endParaRPr>
          </a:p>
          <a:p>
            <a:r>
              <a:rPr lang="en-US" sz="1100" kern="1200" dirty="0">
                <a:solidFill>
                  <a:schemeClr val="dk1"/>
                </a:solidFill>
                <a:latin typeface="Minion Pro" panose="02040503050201020203" pitchFamily="18" charset="0"/>
                <a:ea typeface="+mn-ea"/>
                <a:cs typeface="+mn-cs"/>
              </a:rPr>
              <a:t>Organizations need to step back from day-to-day functional issues and reimagine themselves as value-creation and delivery flows. Management needs its own disruption; the first transformation required is of management itself. A core principle of Reimagining Management is the primacy of process. This principle says that the only way any organization can create, accumulate, and deliver value to its customers, itself, and other stakeholders, is through collaboration across the organization. </a:t>
            </a:r>
          </a:p>
          <a:p>
            <a:endParaRPr lang="en-US" sz="900" kern="1200" dirty="0">
              <a:solidFill>
                <a:schemeClr val="dk1"/>
              </a:solidFill>
              <a:latin typeface="Minion Pro" panose="02040503050201020203" pitchFamily="18" charset="0"/>
              <a:ea typeface="+mn-ea"/>
              <a:cs typeface="+mn-cs"/>
            </a:endParaRPr>
          </a:p>
          <a:p>
            <a:r>
              <a:rPr lang="en-US" sz="1100" b="1" i="1" kern="1200" dirty="0">
                <a:solidFill>
                  <a:schemeClr val="dk1"/>
                </a:solidFill>
                <a:latin typeface="Minion Pro" panose="02040503050201020203" pitchFamily="18" charset="0"/>
                <a:ea typeface="+mn-ea"/>
                <a:cs typeface="+mn-cs"/>
              </a:rPr>
              <a:t>Reimagining Management</a:t>
            </a:r>
            <a:r>
              <a:rPr lang="en-US" sz="1100" kern="1200" dirty="0">
                <a:solidFill>
                  <a:schemeClr val="dk1"/>
                </a:solidFill>
                <a:latin typeface="Minion Pro" panose="02040503050201020203" pitchFamily="18" charset="0"/>
                <a:ea typeface="+mn-ea"/>
                <a:cs typeface="+mn-cs"/>
              </a:rPr>
              <a:t> introduces the concepts of the 7 Enablers of BPM and the Tregear Circles as part of a practical framework for the positive and controlled evolution of management practice; an approach to organizational management that focuses on the creation, accumulation, and delivery of value to customers and other stakeholders. </a:t>
            </a:r>
            <a:endParaRPr lang="en-US" sz="1100" b="0" i="0" kern="1200" dirty="0">
              <a:solidFill>
                <a:schemeClr val="dk1"/>
              </a:solidFill>
              <a:effectLst/>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								(Source: Goodreads.com)</a:t>
            </a:r>
          </a:p>
        </p:txBody>
      </p:sp>
      <p:pic>
        <p:nvPicPr>
          <p:cNvPr id="16" name="Picture 15">
            <a:extLst>
              <a:ext uri="{FF2B5EF4-FFF2-40B4-BE49-F238E27FC236}">
                <a16:creationId xmlns:a16="http://schemas.microsoft.com/office/drawing/2014/main" id="{93BBFAC3-1F59-4C39-8CDA-378E40C89125}"/>
              </a:ext>
              <a:ext uri="{C183D7F6-B498-43B3-948B-1728B52AA6E4}">
                <adec:decorative xmlns:adec="http://schemas.microsoft.com/office/drawing/2017/decorative" val="1"/>
              </a:ext>
            </a:extLst>
          </p:cNvPr>
          <p:cNvPicPr>
            <a:picLocks noChangeAspect="1"/>
          </p:cNvPicPr>
          <p:nvPr/>
        </p:nvPicPr>
        <p:blipFill rotWithShape="1">
          <a:blip r:embed="rId4"/>
          <a:srcRect l="17867" t="45257" r="71618" b="34228"/>
          <a:stretch/>
        </p:blipFill>
        <p:spPr>
          <a:xfrm>
            <a:off x="1190061" y="1237018"/>
            <a:ext cx="1203510" cy="1519440"/>
          </a:xfrm>
          <a:prstGeom prst="rect">
            <a:avLst/>
          </a:prstGeom>
        </p:spPr>
      </p:pic>
      <p:pic>
        <p:nvPicPr>
          <p:cNvPr id="17" name="Picture 16">
            <a:extLst>
              <a:ext uri="{FF2B5EF4-FFF2-40B4-BE49-F238E27FC236}">
                <a16:creationId xmlns:a16="http://schemas.microsoft.com/office/drawing/2014/main" id="{D08A2F7D-7360-4138-B60F-A715FB8D2B50}"/>
              </a:ext>
              <a:ext uri="{C183D7F6-B498-43B3-948B-1728B52AA6E4}">
                <adec:decorative xmlns:adec="http://schemas.microsoft.com/office/drawing/2017/decorative" val="1"/>
              </a:ext>
            </a:extLst>
          </p:cNvPr>
          <p:cNvPicPr>
            <a:picLocks noChangeAspect="1"/>
          </p:cNvPicPr>
          <p:nvPr/>
        </p:nvPicPr>
        <p:blipFill rotWithShape="1">
          <a:blip r:embed="rId5"/>
          <a:srcRect l="17935" t="45815" r="71807" b="32314"/>
          <a:stretch/>
        </p:blipFill>
        <p:spPr>
          <a:xfrm>
            <a:off x="1149719" y="3942720"/>
            <a:ext cx="1284193" cy="1686639"/>
          </a:xfrm>
          <a:prstGeom prst="rect">
            <a:avLst/>
          </a:prstGeom>
        </p:spPr>
      </p:pic>
      <p:sp>
        <p:nvSpPr>
          <p:cNvPr id="18" name="Rectangle 17">
            <a:extLst>
              <a:ext uri="{FF2B5EF4-FFF2-40B4-BE49-F238E27FC236}">
                <a16:creationId xmlns:a16="http://schemas.microsoft.com/office/drawing/2014/main" id="{4F5C1D2F-E791-44EE-B984-F2B748257929}"/>
              </a:ext>
              <a:ext uri="{C183D7F6-B498-43B3-948B-1728B52AA6E4}">
                <adec:decorative xmlns:adec="http://schemas.microsoft.com/office/drawing/2017/decorative" val="1"/>
              </a:ext>
            </a:extLst>
          </p:cNvPr>
          <p:cNvSpPr/>
          <p:nvPr/>
        </p:nvSpPr>
        <p:spPr>
          <a:xfrm>
            <a:off x="401053" y="717974"/>
            <a:ext cx="8451123" cy="2122563"/>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605C88-B9A0-42FB-8E4A-E88F76880F8E}"/>
              </a:ext>
              <a:ext uri="{C183D7F6-B498-43B3-948B-1728B52AA6E4}">
                <adec:decorative xmlns:adec="http://schemas.microsoft.com/office/drawing/2017/decorative" val="1"/>
              </a:ext>
            </a:extLst>
          </p:cNvPr>
          <p:cNvSpPr/>
          <p:nvPr/>
        </p:nvSpPr>
        <p:spPr>
          <a:xfrm>
            <a:off x="401054" y="2835538"/>
            <a:ext cx="8451123" cy="3121362"/>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69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2EAFF-71DE-4786-BBFC-680CFB993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D1E4C437-F5C9-46F4-987F-50198FE7CBEA}"/>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8)</a:t>
            </a:r>
          </a:p>
        </p:txBody>
      </p:sp>
      <p:pic>
        <p:nvPicPr>
          <p:cNvPr id="9" name="Picture 8">
            <a:extLst>
              <a:ext uri="{FF2B5EF4-FFF2-40B4-BE49-F238E27FC236}">
                <a16:creationId xmlns:a16="http://schemas.microsoft.com/office/drawing/2014/main" id="{F847C4FD-FA04-47E8-833C-D631E1157A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BF294A25-F764-499F-BE56-E8443E370026}"/>
              </a:ext>
            </a:extLst>
          </p:cNvPr>
          <p:cNvSpPr txBox="1"/>
          <p:nvPr/>
        </p:nvSpPr>
        <p:spPr>
          <a:xfrm>
            <a:off x="497306" y="765032"/>
            <a:ext cx="3093059" cy="954107"/>
          </a:xfrm>
          <a:prstGeom prst="rect">
            <a:avLst/>
          </a:prstGeom>
          <a:noFill/>
        </p:spPr>
        <p:txBody>
          <a:bodyPr wrap="square">
            <a:spAutoFit/>
          </a:bodyPr>
          <a:lstStyle/>
          <a:p>
            <a:pPr marL="174625" indent="-174625"/>
            <a:r>
              <a:rPr lang="en-US" sz="1300" b="1" i="0" dirty="0">
                <a:solidFill>
                  <a:srgbClr val="222222"/>
                </a:solidFill>
                <a:effectLst/>
                <a:latin typeface="Minion Pro" panose="02040503050201020203" pitchFamily="18" charset="0"/>
              </a:rPr>
              <a:t>14. </a:t>
            </a:r>
            <a:r>
              <a:rPr lang="en-US" sz="1400" b="1" i="0" kern="1200" dirty="0">
                <a:solidFill>
                  <a:schemeClr val="dk1"/>
                </a:solidFill>
                <a:effectLst/>
                <a:latin typeface="Minion Pro" panose="02040503050201020203" pitchFamily="18" charset="0"/>
                <a:ea typeface="+mn-ea"/>
                <a:cs typeface="+mn-cs"/>
              </a:rPr>
              <a:t>Motivating People Starts With   </a:t>
            </a:r>
          </a:p>
          <a:p>
            <a:pPr marL="174625" indent="-174625"/>
            <a:r>
              <a:rPr lang="en-US" sz="1400" b="1" dirty="0">
                <a:solidFill>
                  <a:schemeClr val="dk1"/>
                </a:solidFill>
                <a:latin typeface="Minion Pro" panose="02040503050201020203" pitchFamily="18" charset="0"/>
              </a:rPr>
              <a:t>      </a:t>
            </a:r>
            <a:r>
              <a:rPr lang="en-US" sz="1400" b="1" i="0" kern="1200" dirty="0">
                <a:solidFill>
                  <a:schemeClr val="dk1"/>
                </a:solidFill>
                <a:effectLst/>
                <a:latin typeface="Minion Pro" panose="02040503050201020203" pitchFamily="18" charset="0"/>
                <a:ea typeface="+mn-ea"/>
                <a:cs typeface="+mn-cs"/>
              </a:rPr>
              <a:t>Having the Right Attitude. </a:t>
            </a:r>
          </a:p>
          <a:p>
            <a:pPr marL="174625"/>
            <a:r>
              <a:rPr lang="en-US" sz="1400" b="0" i="0" kern="1200" dirty="0">
                <a:solidFill>
                  <a:schemeClr val="dk1"/>
                </a:solidFill>
                <a:effectLst/>
                <a:latin typeface="Minion Pro" panose="02040503050201020203" pitchFamily="18" charset="0"/>
                <a:ea typeface="+mn-ea"/>
                <a:cs typeface="+mn-cs"/>
              </a:rPr>
              <a:t> Harvard Business Review</a:t>
            </a:r>
            <a:r>
              <a:rPr lang="en-US" sz="1300" b="1" i="0" kern="1200" dirty="0">
                <a:solidFill>
                  <a:schemeClr val="dk1"/>
                </a:solidFill>
                <a:effectLst/>
                <a:latin typeface="Minion Pro" panose="02040503050201020203" pitchFamily="18" charset="0"/>
                <a:ea typeface="+mn-ea"/>
                <a:cs typeface="+mn-cs"/>
              </a:rPr>
              <a:t>. </a:t>
            </a:r>
          </a:p>
          <a:p>
            <a:pPr marL="174625"/>
            <a:r>
              <a:rPr lang="en-US" sz="1300" b="0" i="0" dirty="0">
                <a:solidFill>
                  <a:srgbClr val="222222"/>
                </a:solidFill>
                <a:effectLst/>
                <a:latin typeface="Minion Pro" panose="02040503050201020203" pitchFamily="18" charset="0"/>
              </a:rPr>
              <a:t> Author:  </a:t>
            </a:r>
            <a:r>
              <a:rPr lang="en-US" sz="1400" b="0" dirty="0">
                <a:latin typeface="Minion Pro" panose="02040503050201020203" pitchFamily="18" charset="0"/>
              </a:rPr>
              <a:t>Monique </a:t>
            </a:r>
            <a:r>
              <a:rPr lang="en-US" sz="1400" b="0" dirty="0" err="1">
                <a:latin typeface="Minion Pro" panose="02040503050201020203" pitchFamily="18" charset="0"/>
              </a:rPr>
              <a:t>Valcour</a:t>
            </a:r>
            <a:r>
              <a:rPr lang="en-US" sz="1400" b="0" dirty="0">
                <a:latin typeface="Minion Pro" panose="02040503050201020203" pitchFamily="18" charset="0"/>
              </a:rPr>
              <a:t>.</a:t>
            </a:r>
          </a:p>
        </p:txBody>
      </p:sp>
      <p:sp>
        <p:nvSpPr>
          <p:cNvPr id="12" name="TextBox 11">
            <a:extLst>
              <a:ext uri="{FF2B5EF4-FFF2-40B4-BE49-F238E27FC236}">
                <a16:creationId xmlns:a16="http://schemas.microsoft.com/office/drawing/2014/main" id="{B89C00C2-EC9F-40B1-B1D5-7D1703AA7227}"/>
              </a:ext>
            </a:extLst>
          </p:cNvPr>
          <p:cNvSpPr txBox="1"/>
          <p:nvPr/>
        </p:nvSpPr>
        <p:spPr>
          <a:xfrm>
            <a:off x="3493524" y="832268"/>
            <a:ext cx="5358652" cy="761747"/>
          </a:xfrm>
          <a:prstGeom prst="rect">
            <a:avLst/>
          </a:prstGeom>
          <a:noFill/>
        </p:spPr>
        <p:txBody>
          <a:bodyPr wrap="square">
            <a:spAutoFit/>
          </a:bodyPr>
          <a:lstStyle/>
          <a:p>
            <a:r>
              <a:rPr lang="en-US" sz="1100" b="0" i="0" dirty="0">
                <a:solidFill>
                  <a:srgbClr val="222222"/>
                </a:solidFill>
                <a:effectLst/>
                <a:latin typeface="Minion Pro" panose="02040503050201020203" pitchFamily="18" charset="0"/>
              </a:rPr>
              <a:t>Abstract:</a:t>
            </a:r>
          </a:p>
          <a:p>
            <a:r>
              <a:rPr lang="en-US" sz="1050" dirty="0">
                <a:latin typeface="Minion Pro" panose="02040503050201020203" pitchFamily="18" charset="0"/>
              </a:rPr>
              <a:t>Article about Leading Teams via Motivation.</a:t>
            </a:r>
          </a:p>
          <a:p>
            <a:endParaRPr lang="en-US" sz="1100" dirty="0">
              <a:latin typeface="Minion Pro" panose="02040503050201020203" pitchFamily="18" charset="0"/>
            </a:endParaRPr>
          </a:p>
          <a:p>
            <a:r>
              <a:rPr lang="en-US" sz="1100" dirty="0">
                <a:hlinkClick r:id="rId4"/>
              </a:rPr>
              <a:t>Motivating People Starts with Having the Right Attitude (hbr.org)</a:t>
            </a:r>
            <a:endParaRPr lang="en-US" sz="1100" dirty="0">
              <a:latin typeface="Minion Pro" panose="02040503050201020203" pitchFamily="18" charset="0"/>
            </a:endParaRPr>
          </a:p>
        </p:txBody>
      </p:sp>
      <p:sp>
        <p:nvSpPr>
          <p:cNvPr id="14" name="TextBox 13">
            <a:extLst>
              <a:ext uri="{FF2B5EF4-FFF2-40B4-BE49-F238E27FC236}">
                <a16:creationId xmlns:a16="http://schemas.microsoft.com/office/drawing/2014/main" id="{A5508B65-B80E-4CE1-B80A-6A0D77A3C92C}"/>
              </a:ext>
            </a:extLst>
          </p:cNvPr>
          <p:cNvSpPr txBox="1"/>
          <p:nvPr/>
        </p:nvSpPr>
        <p:spPr>
          <a:xfrm>
            <a:off x="497307" y="3311804"/>
            <a:ext cx="2871182" cy="954107"/>
          </a:xfrm>
          <a:prstGeom prst="rect">
            <a:avLst/>
          </a:prstGeom>
          <a:noFill/>
        </p:spPr>
        <p:txBody>
          <a:bodyPr wrap="square">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lang="en-US" sz="1300" b="1" i="0" dirty="0">
                <a:solidFill>
                  <a:srgbClr val="222222"/>
                </a:solidFill>
                <a:effectLst/>
                <a:latin typeface="Minion Pro" panose="02040503050201020203" pitchFamily="18" charset="0"/>
              </a:rPr>
              <a:t>15. </a:t>
            </a:r>
            <a:r>
              <a:rPr lang="en-US" sz="1400" b="1" i="0" kern="1200" dirty="0">
                <a:solidFill>
                  <a:schemeClr val="dk1"/>
                </a:solidFill>
                <a:effectLst/>
                <a:latin typeface="Minion Pro" panose="02040503050201020203" pitchFamily="18" charset="0"/>
                <a:ea typeface="+mn-ea"/>
                <a:cs typeface="+mn-cs"/>
              </a:rPr>
              <a:t>Leading Change: Why   </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Minion Pro" panose="02040503050201020203" pitchFamily="18" charset="0"/>
              </a:rPr>
              <a:t>      </a:t>
            </a:r>
            <a:r>
              <a:rPr lang="en-US" sz="1400" b="1" i="0" kern="1200" dirty="0">
                <a:solidFill>
                  <a:schemeClr val="dk1"/>
                </a:solidFill>
                <a:effectLst/>
                <a:latin typeface="Minion Pro" panose="02040503050201020203" pitchFamily="18" charset="0"/>
                <a:ea typeface="+mn-ea"/>
                <a:cs typeface="+mn-cs"/>
              </a:rPr>
              <a:t>Transformation Efforts Fail. </a:t>
            </a:r>
          </a:p>
          <a:p>
            <a:pPr marL="174625" marR="0" lvl="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inion Pro" panose="02040503050201020203" pitchFamily="18" charset="0"/>
                <a:ea typeface="+mn-ea"/>
                <a:cs typeface="+mn-cs"/>
              </a:rPr>
              <a:t> Harvard Business Review.</a:t>
            </a:r>
          </a:p>
          <a:p>
            <a:pPr marR="0" lvl="0" indent="174625" algn="l" defTabSz="457200" rtl="0" eaLnBrk="1" fontAlgn="auto" latinLnBrk="0" hangingPunct="1">
              <a:lnSpc>
                <a:spcPct val="100000"/>
              </a:lnSpc>
              <a:spcBef>
                <a:spcPts val="0"/>
              </a:spcBef>
              <a:spcAft>
                <a:spcPts val="0"/>
              </a:spcAft>
              <a:buClrTx/>
              <a:buSzTx/>
              <a:buFontTx/>
              <a:buNone/>
              <a:tabLst/>
              <a:defRPr/>
            </a:pPr>
            <a:r>
              <a:rPr lang="en-US" sz="1300" b="0" i="0" dirty="0">
                <a:solidFill>
                  <a:srgbClr val="222222"/>
                </a:solidFill>
                <a:effectLst/>
                <a:latin typeface="Minion Pro" panose="02040503050201020203" pitchFamily="18" charset="0"/>
              </a:rPr>
              <a:t> Author:  </a:t>
            </a:r>
            <a:r>
              <a:rPr lang="en-US" sz="1400" b="0" dirty="0">
                <a:latin typeface="Minion Pro" panose="02040503050201020203" pitchFamily="18" charset="0"/>
              </a:rPr>
              <a:t>John P. Kotter</a:t>
            </a:r>
            <a:r>
              <a:rPr lang="en-US" sz="1300" b="0" dirty="0">
                <a:latin typeface="Minion Pro" panose="02040503050201020203" pitchFamily="18" charset="0"/>
              </a:rPr>
              <a:t>.</a:t>
            </a:r>
          </a:p>
        </p:txBody>
      </p:sp>
      <p:sp>
        <p:nvSpPr>
          <p:cNvPr id="15" name="TextBox 14">
            <a:extLst>
              <a:ext uri="{FF2B5EF4-FFF2-40B4-BE49-F238E27FC236}">
                <a16:creationId xmlns:a16="http://schemas.microsoft.com/office/drawing/2014/main" id="{EACA3939-E0DE-4BFC-9191-C1E7B0ECBD83}"/>
              </a:ext>
            </a:extLst>
          </p:cNvPr>
          <p:cNvSpPr txBox="1"/>
          <p:nvPr/>
        </p:nvSpPr>
        <p:spPr>
          <a:xfrm>
            <a:off x="3489513" y="3357330"/>
            <a:ext cx="5358652" cy="1308050"/>
          </a:xfrm>
          <a:prstGeom prst="rect">
            <a:avLst/>
          </a:prstGeom>
          <a:noFill/>
        </p:spPr>
        <p:txBody>
          <a:bodyPr wrap="square">
            <a:spAutoFit/>
          </a:bodyPr>
          <a:lstStyle/>
          <a:p>
            <a:r>
              <a:rPr lang="en-US" sz="1100" b="0" i="0" kern="1200" dirty="0">
                <a:solidFill>
                  <a:schemeClr val="dk1"/>
                </a:solidFill>
                <a:effectLst/>
                <a:latin typeface="Minion Pro" panose="02040503050201020203" pitchFamily="18" charset="0"/>
                <a:ea typeface="+mn-ea"/>
                <a:cs typeface="+mn-cs"/>
              </a:rPr>
              <a:t>Abstract: </a:t>
            </a:r>
            <a:r>
              <a:rPr lang="en-US" sz="1100" dirty="0">
                <a:latin typeface="Minion Pro" panose="02040503050201020203" pitchFamily="18" charset="0"/>
              </a:rPr>
              <a:t>Article that </a:t>
            </a:r>
            <a:r>
              <a:rPr lang="en-US" sz="1100" kern="1200" dirty="0">
                <a:solidFill>
                  <a:schemeClr val="dk1"/>
                </a:solidFill>
                <a:latin typeface="Minion Pro" panose="02040503050201020203" pitchFamily="18" charset="0"/>
                <a:ea typeface="+mn-ea"/>
                <a:cs typeface="+mn-cs"/>
              </a:rPr>
              <a:t>shares the results of Kotter observations on leading organizational change, outlining the eight largest errors that can doom these efforts and explaining the critical lessons that make for successful change in your organization.</a:t>
            </a:r>
          </a:p>
          <a:p>
            <a:endParaRPr lang="en-US" sz="1100" kern="1200" dirty="0">
              <a:solidFill>
                <a:schemeClr val="dk1"/>
              </a:solidFill>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                                                                                                        (Source: Goodreads.com)</a:t>
            </a:r>
          </a:p>
          <a:p>
            <a:endParaRPr lang="en-US" sz="1200" b="0" i="0" kern="1200" dirty="0">
              <a:solidFill>
                <a:schemeClr val="dk1"/>
              </a:solidFill>
              <a:effectLst/>
              <a:latin typeface="Minion Pro" panose="02040503050201020203" pitchFamily="18" charset="0"/>
              <a:ea typeface="+mn-ea"/>
              <a:cs typeface="+mn-cs"/>
            </a:endParaRPr>
          </a:p>
          <a:p>
            <a:r>
              <a:rPr lang="en-US" sz="1200" dirty="0">
                <a:hlinkClick r:id="rId5"/>
              </a:rPr>
              <a:t>Leading Change: Why Transformation Efforts Fail (hbr.org)</a:t>
            </a:r>
            <a:endParaRPr lang="en-US" sz="1200" dirty="0"/>
          </a:p>
        </p:txBody>
      </p:sp>
      <p:pic>
        <p:nvPicPr>
          <p:cNvPr id="16" name="Picture 15">
            <a:extLst>
              <a:ext uri="{FF2B5EF4-FFF2-40B4-BE49-F238E27FC236}">
                <a16:creationId xmlns:a16="http://schemas.microsoft.com/office/drawing/2014/main" id="{B2947910-1A1F-40B0-B51B-B8FD3E2B46F3}"/>
              </a:ext>
              <a:ext uri="{C183D7F6-B498-43B3-948B-1728B52AA6E4}">
                <adec:decorative xmlns:adec="http://schemas.microsoft.com/office/drawing/2017/decorative" val="1"/>
              </a:ext>
            </a:extLst>
          </p:cNvPr>
          <p:cNvPicPr>
            <a:picLocks noChangeAspect="1"/>
          </p:cNvPicPr>
          <p:nvPr/>
        </p:nvPicPr>
        <p:blipFill rotWithShape="1">
          <a:blip r:embed="rId6"/>
          <a:srcRect l="29559" t="27941" r="31228" b="8743"/>
          <a:stretch/>
        </p:blipFill>
        <p:spPr>
          <a:xfrm>
            <a:off x="1238382" y="1808593"/>
            <a:ext cx="1061834" cy="1277505"/>
          </a:xfrm>
          <a:prstGeom prst="rect">
            <a:avLst/>
          </a:prstGeom>
        </p:spPr>
      </p:pic>
      <p:pic>
        <p:nvPicPr>
          <p:cNvPr id="17" name="Picture 16">
            <a:extLst>
              <a:ext uri="{FF2B5EF4-FFF2-40B4-BE49-F238E27FC236}">
                <a16:creationId xmlns:a16="http://schemas.microsoft.com/office/drawing/2014/main" id="{659AC01E-A61C-498E-99EA-1FAB40C3E5B3}"/>
              </a:ext>
              <a:ext uri="{C183D7F6-B498-43B3-948B-1728B52AA6E4}">
                <adec:decorative xmlns:adec="http://schemas.microsoft.com/office/drawing/2017/decorative" val="1"/>
              </a:ext>
            </a:extLst>
          </p:cNvPr>
          <p:cNvPicPr>
            <a:picLocks noChangeAspect="1"/>
          </p:cNvPicPr>
          <p:nvPr/>
        </p:nvPicPr>
        <p:blipFill rotWithShape="1">
          <a:blip r:embed="rId7"/>
          <a:srcRect l="17721" t="58162" r="71342" b="18014"/>
          <a:stretch/>
        </p:blipFill>
        <p:spPr>
          <a:xfrm>
            <a:off x="1238382" y="4490422"/>
            <a:ext cx="1105152" cy="1325968"/>
          </a:xfrm>
          <a:prstGeom prst="rect">
            <a:avLst/>
          </a:prstGeom>
        </p:spPr>
      </p:pic>
      <p:sp>
        <p:nvSpPr>
          <p:cNvPr id="18" name="Rectangle 17">
            <a:extLst>
              <a:ext uri="{FF2B5EF4-FFF2-40B4-BE49-F238E27FC236}">
                <a16:creationId xmlns:a16="http://schemas.microsoft.com/office/drawing/2014/main" id="{C712FF54-446B-4E14-911A-FAD6930CE67A}"/>
              </a:ext>
              <a:ext uri="{C183D7F6-B498-43B3-948B-1728B52AA6E4}">
                <adec:decorative xmlns:adec="http://schemas.microsoft.com/office/drawing/2017/decorative" val="1"/>
              </a:ext>
            </a:extLst>
          </p:cNvPr>
          <p:cNvSpPr/>
          <p:nvPr/>
        </p:nvSpPr>
        <p:spPr>
          <a:xfrm>
            <a:off x="401053" y="717973"/>
            <a:ext cx="8451123" cy="2494553"/>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1AE9C0-87F2-441A-AD8B-7C2C012934D3}"/>
              </a:ext>
              <a:ext uri="{C183D7F6-B498-43B3-948B-1728B52AA6E4}">
                <adec:decorative xmlns:adec="http://schemas.microsoft.com/office/drawing/2017/decorative" val="1"/>
              </a:ext>
            </a:extLst>
          </p:cNvPr>
          <p:cNvSpPr/>
          <p:nvPr/>
        </p:nvSpPr>
        <p:spPr>
          <a:xfrm>
            <a:off x="401054" y="3212526"/>
            <a:ext cx="8451123" cy="2723054"/>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31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2EAFF-71DE-4786-BBFC-680CFB993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D1E4C437-F5C9-46F4-987F-50198FE7CBEA}"/>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9)</a:t>
            </a:r>
          </a:p>
        </p:txBody>
      </p:sp>
      <p:pic>
        <p:nvPicPr>
          <p:cNvPr id="9" name="Picture 8">
            <a:extLst>
              <a:ext uri="{FF2B5EF4-FFF2-40B4-BE49-F238E27FC236}">
                <a16:creationId xmlns:a16="http://schemas.microsoft.com/office/drawing/2014/main" id="{F847C4FD-FA04-47E8-833C-D631E1157A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2694" y="6128363"/>
            <a:ext cx="1596190" cy="707462"/>
          </a:xfrm>
          <a:prstGeom prst="rect">
            <a:avLst/>
          </a:prstGeom>
        </p:spPr>
      </p:pic>
      <p:sp>
        <p:nvSpPr>
          <p:cNvPr id="8" name="TextBox 7">
            <a:extLst>
              <a:ext uri="{FF2B5EF4-FFF2-40B4-BE49-F238E27FC236}">
                <a16:creationId xmlns:a16="http://schemas.microsoft.com/office/drawing/2014/main" id="{BF294A25-F764-499F-BE56-E8443E370026}"/>
              </a:ext>
            </a:extLst>
          </p:cNvPr>
          <p:cNvSpPr txBox="1"/>
          <p:nvPr/>
        </p:nvSpPr>
        <p:spPr>
          <a:xfrm>
            <a:off x="480786" y="758308"/>
            <a:ext cx="3093059" cy="523220"/>
          </a:xfrm>
          <a:prstGeom prst="rect">
            <a:avLst/>
          </a:prstGeom>
          <a:noFill/>
        </p:spPr>
        <p:txBody>
          <a:bodyPr wrap="square">
            <a:spAutoFit/>
          </a:bodyPr>
          <a:lstStyle/>
          <a:p>
            <a:pPr marL="174625" indent="-174625"/>
            <a:r>
              <a:rPr lang="en-US" sz="1400" b="1" i="0" dirty="0">
                <a:solidFill>
                  <a:srgbClr val="222222"/>
                </a:solidFill>
                <a:effectLst/>
                <a:latin typeface="Minion Pro" panose="02040503050201020203" pitchFamily="18" charset="0"/>
              </a:rPr>
              <a:t>16. </a:t>
            </a:r>
            <a:r>
              <a:rPr lang="en-US" sz="1400" b="1" i="0" kern="1200" dirty="0">
                <a:solidFill>
                  <a:schemeClr val="dk1"/>
                </a:solidFill>
                <a:effectLst/>
                <a:latin typeface="Minion Pro" panose="02040503050201020203" pitchFamily="18" charset="0"/>
                <a:ea typeface="+mn-ea"/>
                <a:cs typeface="+mn-cs"/>
              </a:rPr>
              <a:t>Leading Change. </a:t>
            </a:r>
          </a:p>
          <a:p>
            <a:pPr marR="0" lvl="0" indent="174625" algn="l" defTabSz="457200" rtl="0" eaLnBrk="1" fontAlgn="auto" latinLnBrk="0" hangingPunct="1">
              <a:lnSpc>
                <a:spcPct val="100000"/>
              </a:lnSpc>
              <a:spcBef>
                <a:spcPts val="0"/>
              </a:spcBef>
              <a:spcAft>
                <a:spcPts val="0"/>
              </a:spcAft>
              <a:buClrTx/>
              <a:buSzTx/>
              <a:buFontTx/>
              <a:buNone/>
              <a:tabLst/>
              <a:defRPr/>
            </a:pPr>
            <a:r>
              <a:rPr lang="en-US" sz="1400" b="0" i="0" dirty="0">
                <a:solidFill>
                  <a:srgbClr val="222222"/>
                </a:solidFill>
                <a:effectLst/>
                <a:latin typeface="Minion Pro" panose="02040503050201020203" pitchFamily="18" charset="0"/>
              </a:rPr>
              <a:t>Author:  </a:t>
            </a:r>
            <a:r>
              <a:rPr lang="en-US" sz="1400" b="0" dirty="0">
                <a:latin typeface="Minion Pro" panose="02040503050201020203" pitchFamily="18" charset="0"/>
              </a:rPr>
              <a:t>John P. Kotter.</a:t>
            </a:r>
          </a:p>
        </p:txBody>
      </p:sp>
      <p:sp>
        <p:nvSpPr>
          <p:cNvPr id="12" name="TextBox 11">
            <a:extLst>
              <a:ext uri="{FF2B5EF4-FFF2-40B4-BE49-F238E27FC236}">
                <a16:creationId xmlns:a16="http://schemas.microsoft.com/office/drawing/2014/main" id="{B89C00C2-EC9F-40B1-B1D5-7D1703AA7227}"/>
              </a:ext>
            </a:extLst>
          </p:cNvPr>
          <p:cNvSpPr txBox="1"/>
          <p:nvPr/>
        </p:nvSpPr>
        <p:spPr>
          <a:xfrm>
            <a:off x="3317061" y="758308"/>
            <a:ext cx="5539125" cy="2123658"/>
          </a:xfrm>
          <a:prstGeom prst="rect">
            <a:avLst/>
          </a:prstGeom>
          <a:noFill/>
        </p:spPr>
        <p:txBody>
          <a:bodyPr wrap="square">
            <a:spAutoFit/>
          </a:bodyPr>
          <a:lstStyle/>
          <a:p>
            <a:r>
              <a:rPr lang="en-US" sz="1100" b="0" i="0" dirty="0">
                <a:solidFill>
                  <a:srgbClr val="222222"/>
                </a:solidFill>
                <a:effectLst/>
                <a:latin typeface="Minion Pro" panose="02040503050201020203" pitchFamily="18" charset="0"/>
              </a:rPr>
              <a:t>Abstract: </a:t>
            </a:r>
            <a:r>
              <a:rPr lang="en-US" sz="1100" b="0" i="0" kern="1200" dirty="0">
                <a:solidFill>
                  <a:schemeClr val="dk1"/>
                </a:solidFill>
                <a:effectLst/>
                <a:latin typeface="Minion Pro" panose="02040503050201020203" pitchFamily="18" charset="0"/>
                <a:ea typeface="+mn-ea"/>
                <a:cs typeface="+mn-cs"/>
              </a:rPr>
              <a:t>John Kotter’s legendary eight-step process for managing change with positive results has become the foundation for leaders and organizations across the globe. By outlining the process every organization must go through to achieve its goals, and by identifying where and how even top performers derail during the change process, Kotter provides a practical resource for leaders and managers charged with making change initiatives work.</a:t>
            </a:r>
          </a:p>
          <a:p>
            <a:endParaRPr lang="en-US" sz="1100" b="0" i="0" kern="1200" dirty="0">
              <a:solidFill>
                <a:schemeClr val="dk1"/>
              </a:solidFill>
              <a:effectLst/>
              <a:latin typeface="Minion Pro" panose="02040503050201020203" pitchFamily="18" charset="0"/>
              <a:ea typeface="+mn-ea"/>
              <a:cs typeface="+mn-cs"/>
            </a:endParaRPr>
          </a:p>
          <a:p>
            <a:r>
              <a:rPr lang="en-US" sz="1100" b="0" i="0" kern="1200" dirty="0">
                <a:solidFill>
                  <a:schemeClr val="dk1"/>
                </a:solidFill>
                <a:effectLst/>
                <a:latin typeface="Minion Pro" panose="02040503050201020203" pitchFamily="18" charset="0"/>
                <a:ea typeface="+mn-ea"/>
                <a:cs typeface="+mn-cs"/>
              </a:rPr>
              <a:t>Needed more today than at any time in the past, this bestselling business book serves as both visionary guide and practical toolkit on how to approach the difficult yet crucial work of </a:t>
            </a:r>
            <a:r>
              <a:rPr lang="en-US" sz="1100" b="1" i="1" kern="1200" dirty="0">
                <a:solidFill>
                  <a:schemeClr val="dk1"/>
                </a:solidFill>
                <a:effectLst/>
                <a:latin typeface="Minion Pro" panose="02040503050201020203" pitchFamily="18" charset="0"/>
                <a:ea typeface="+mn-ea"/>
                <a:cs typeface="+mn-cs"/>
              </a:rPr>
              <a:t>Leading Change </a:t>
            </a:r>
            <a:r>
              <a:rPr lang="en-US" sz="1100" b="0" i="0" kern="1200" dirty="0">
                <a:solidFill>
                  <a:schemeClr val="dk1"/>
                </a:solidFill>
                <a:effectLst/>
                <a:latin typeface="Minion Pro" panose="02040503050201020203" pitchFamily="18" charset="0"/>
                <a:ea typeface="+mn-ea"/>
                <a:cs typeface="+mn-cs"/>
              </a:rPr>
              <a:t>in any type of organization. Reading this highly personal book is like spending a day with the world’s foremost expert on business leadership. You’re sure to walk away inspired—and armed with the tools you need to inspire others.</a:t>
            </a:r>
          </a:p>
          <a:p>
            <a:r>
              <a:rPr lang="en-US" sz="1100" b="0" i="0" kern="1200" dirty="0">
                <a:solidFill>
                  <a:schemeClr val="dk1"/>
                </a:solidFill>
                <a:effectLst/>
                <a:latin typeface="Minion Pro" panose="02040503050201020203" pitchFamily="18" charset="0"/>
                <a:ea typeface="+mn-ea"/>
                <a:cs typeface="+mn-cs"/>
              </a:rPr>
              <a:t> 								(Source: Goodreads.com)</a:t>
            </a:r>
          </a:p>
        </p:txBody>
      </p:sp>
      <p:sp>
        <p:nvSpPr>
          <p:cNvPr id="14" name="TextBox 13">
            <a:extLst>
              <a:ext uri="{FF2B5EF4-FFF2-40B4-BE49-F238E27FC236}">
                <a16:creationId xmlns:a16="http://schemas.microsoft.com/office/drawing/2014/main" id="{A5508B65-B80E-4CE1-B80A-6A0D77A3C92C}"/>
              </a:ext>
            </a:extLst>
          </p:cNvPr>
          <p:cNvSpPr txBox="1"/>
          <p:nvPr/>
        </p:nvSpPr>
        <p:spPr>
          <a:xfrm>
            <a:off x="480787" y="2948383"/>
            <a:ext cx="2871182" cy="1092607"/>
          </a:xfrm>
          <a:prstGeom prst="rect">
            <a:avLst/>
          </a:prstGeom>
          <a:noFill/>
        </p:spPr>
        <p:txBody>
          <a:bodyPr wrap="square">
            <a:spAutoFit/>
          </a:bodyPr>
          <a:lstStyle/>
          <a:p>
            <a:pPr marL="228600" indent="-228600">
              <a:defRPr/>
            </a:pPr>
            <a:r>
              <a:rPr lang="en-US" sz="1300" b="1" i="0" dirty="0">
                <a:solidFill>
                  <a:srgbClr val="222222"/>
                </a:solidFill>
                <a:effectLst/>
                <a:latin typeface="Minion Pro" panose="02040503050201020203" pitchFamily="18" charset="0"/>
              </a:rPr>
              <a:t>17. </a:t>
            </a:r>
            <a:r>
              <a:rPr lang="en-US" sz="1300" b="1" i="0" kern="1200" dirty="0">
                <a:solidFill>
                  <a:schemeClr val="dk1"/>
                </a:solidFill>
                <a:effectLst/>
                <a:latin typeface="Minion Pro" panose="02040503050201020203" pitchFamily="18" charset="0"/>
                <a:ea typeface="+mn-ea"/>
                <a:cs typeface="+mn-cs"/>
              </a:rPr>
              <a:t>Influencer: The New Science of   Leading Change. </a:t>
            </a:r>
          </a:p>
          <a:p>
            <a:pPr marL="228600" marR="0" lvl="0" algn="l" defTabSz="457200" rtl="0" eaLnBrk="1" fontAlgn="auto" latinLnBrk="0" hangingPunct="1">
              <a:lnSpc>
                <a:spcPct val="100000"/>
              </a:lnSpc>
              <a:spcBef>
                <a:spcPts val="0"/>
              </a:spcBef>
              <a:spcAft>
                <a:spcPts val="0"/>
              </a:spcAft>
              <a:buClrTx/>
              <a:buSzTx/>
              <a:buFontTx/>
              <a:buNone/>
              <a:tabLst/>
              <a:defRPr/>
            </a:pPr>
            <a:r>
              <a:rPr lang="en-US" sz="1300" b="0" i="0" dirty="0">
                <a:solidFill>
                  <a:srgbClr val="222222"/>
                </a:solidFill>
                <a:effectLst/>
                <a:latin typeface="Minion Pro" panose="02040503050201020203" pitchFamily="18" charset="0"/>
              </a:rPr>
              <a:t>Authors:  </a:t>
            </a:r>
            <a:r>
              <a:rPr lang="en-US" sz="1300" b="0" i="0" kern="1200" dirty="0">
                <a:solidFill>
                  <a:schemeClr val="dk1"/>
                </a:solidFill>
                <a:effectLst/>
                <a:latin typeface="Minion Pro" panose="02040503050201020203" pitchFamily="18" charset="0"/>
                <a:ea typeface="+mn-ea"/>
                <a:cs typeface="+mn-cs"/>
              </a:rPr>
              <a:t>Joseph </a:t>
            </a:r>
            <a:r>
              <a:rPr lang="en-US" sz="1300" b="0" i="0" kern="1200" dirty="0" err="1">
                <a:solidFill>
                  <a:schemeClr val="dk1"/>
                </a:solidFill>
                <a:effectLst/>
                <a:latin typeface="Minion Pro" panose="02040503050201020203" pitchFamily="18" charset="0"/>
                <a:ea typeface="+mn-ea"/>
                <a:cs typeface="+mn-cs"/>
              </a:rPr>
              <a:t>Grenny</a:t>
            </a:r>
            <a:r>
              <a:rPr lang="en-US" sz="1300" b="0" i="0" kern="1200" dirty="0">
                <a:solidFill>
                  <a:schemeClr val="dk1"/>
                </a:solidFill>
                <a:effectLst/>
                <a:latin typeface="Minion Pro" panose="02040503050201020203" pitchFamily="18" charset="0"/>
                <a:ea typeface="+mn-ea"/>
                <a:cs typeface="+mn-cs"/>
              </a:rPr>
              <a:t>, Kerry Patterson, David Maxfield, Ron McMillan, Al </a:t>
            </a:r>
            <a:r>
              <a:rPr lang="en-US" sz="1300" b="0" i="0" kern="1200" dirty="0" err="1">
                <a:solidFill>
                  <a:schemeClr val="dk1"/>
                </a:solidFill>
                <a:effectLst/>
                <a:latin typeface="Minion Pro" panose="02040503050201020203" pitchFamily="18" charset="0"/>
                <a:ea typeface="+mn-ea"/>
                <a:cs typeface="+mn-cs"/>
              </a:rPr>
              <a:t>Switzler</a:t>
            </a:r>
            <a:r>
              <a:rPr lang="en-US" sz="1300" b="0" i="0" kern="1200" dirty="0">
                <a:solidFill>
                  <a:schemeClr val="dk1"/>
                </a:solidFill>
                <a:effectLst/>
                <a:latin typeface="Minion Pro" panose="02040503050201020203" pitchFamily="18" charset="0"/>
                <a:ea typeface="+mn-ea"/>
                <a:cs typeface="+mn-cs"/>
              </a:rPr>
              <a:t>.</a:t>
            </a:r>
          </a:p>
        </p:txBody>
      </p:sp>
      <p:sp>
        <p:nvSpPr>
          <p:cNvPr id="15" name="TextBox 14">
            <a:extLst>
              <a:ext uri="{FF2B5EF4-FFF2-40B4-BE49-F238E27FC236}">
                <a16:creationId xmlns:a16="http://schemas.microsoft.com/office/drawing/2014/main" id="{EACA3939-E0DE-4BFC-9191-C1E7B0ECBD83}"/>
              </a:ext>
            </a:extLst>
          </p:cNvPr>
          <p:cNvSpPr txBox="1"/>
          <p:nvPr/>
        </p:nvSpPr>
        <p:spPr>
          <a:xfrm>
            <a:off x="3313050" y="2946841"/>
            <a:ext cx="5539125" cy="2970044"/>
          </a:xfrm>
          <a:prstGeom prst="rect">
            <a:avLst/>
          </a:prstGeom>
          <a:noFill/>
        </p:spPr>
        <p:txBody>
          <a:bodyPr wrap="square">
            <a:spAutoFit/>
          </a:bodyPr>
          <a:lstStyle/>
          <a:p>
            <a:r>
              <a:rPr lang="en-US" sz="1100" b="0" i="0" kern="1200" dirty="0">
                <a:solidFill>
                  <a:schemeClr val="dk1"/>
                </a:solidFill>
                <a:effectLst/>
                <a:latin typeface="Minion Pro" panose="02040503050201020203" pitchFamily="18" charset="0"/>
                <a:ea typeface="+mn-ea"/>
                <a:cs typeface="+mn-cs"/>
              </a:rPr>
              <a:t>Abstract: An INFLUENCER leads change. An INFLUENCER replaces bad behaviors with powerful new skills. An INFLUENCER makes things happen.  Whether you're a manager, a parent, or merely a person who wants to make a difference, you probably wish you had more influence with the people in your life. But most of us stop trying to make change happen because we believe itis too difficult, if not impossible. We learn to cope rather than learning to influence.</a:t>
            </a:r>
          </a:p>
          <a:p>
            <a:endParaRPr lang="en-US" sz="1100" dirty="0">
              <a:solidFill>
                <a:schemeClr val="dk1"/>
              </a:solidFill>
              <a:latin typeface="Minion Pro" panose="02040503050201020203" pitchFamily="18" charset="0"/>
            </a:endParaRPr>
          </a:p>
          <a:p>
            <a:r>
              <a:rPr lang="en-US" sz="1100" b="0" i="0" kern="1200" dirty="0">
                <a:solidFill>
                  <a:schemeClr val="dk1"/>
                </a:solidFill>
                <a:effectLst/>
                <a:latin typeface="Minion Pro" panose="02040503050201020203" pitchFamily="18" charset="0"/>
                <a:ea typeface="+mn-ea"/>
                <a:cs typeface="+mn-cs"/>
              </a:rPr>
              <a:t>From the bestselling authors who taught the world how to have </a:t>
            </a:r>
            <a:r>
              <a:rPr lang="en-US" sz="1100" b="0" i="1" kern="1200" dirty="0">
                <a:solidFill>
                  <a:schemeClr val="dk1"/>
                </a:solidFill>
                <a:effectLst/>
                <a:latin typeface="Minion Pro" panose="02040503050201020203" pitchFamily="18" charset="0"/>
                <a:ea typeface="+mn-ea"/>
                <a:cs typeface="+mn-cs"/>
              </a:rPr>
              <a:t>Crucial Conversations</a:t>
            </a:r>
            <a:r>
              <a:rPr lang="en-US" sz="1100" b="0" i="0" kern="1200" dirty="0">
                <a:solidFill>
                  <a:schemeClr val="dk1"/>
                </a:solidFill>
                <a:effectLst/>
                <a:latin typeface="Minion Pro" panose="02040503050201020203" pitchFamily="18" charset="0"/>
                <a:ea typeface="+mn-ea"/>
                <a:cs typeface="+mn-cs"/>
              </a:rPr>
              <a:t> comes </a:t>
            </a:r>
            <a:r>
              <a:rPr lang="en-US" sz="1100" b="1" i="1" kern="1200" dirty="0">
                <a:solidFill>
                  <a:schemeClr val="dk1"/>
                </a:solidFill>
                <a:effectLst/>
                <a:latin typeface="Minion Pro" panose="02040503050201020203" pitchFamily="18" charset="0"/>
                <a:ea typeface="+mn-ea"/>
                <a:cs typeface="+mn-cs"/>
              </a:rPr>
              <a:t>Influencer</a:t>
            </a:r>
            <a:r>
              <a:rPr lang="en-US" sz="1100" b="0" i="0" kern="1200" dirty="0">
                <a:solidFill>
                  <a:schemeClr val="dk1"/>
                </a:solidFill>
                <a:effectLst/>
                <a:latin typeface="Minion Pro" panose="02040503050201020203" pitchFamily="18" charset="0"/>
                <a:ea typeface="+mn-ea"/>
                <a:cs typeface="+mn-cs"/>
              </a:rPr>
              <a:t>, a thought-provoking book that combines the remarkable insights of behavioral scientists and business leaders with the astonishing stories of high-powered influencers from all walks of life. You'll be taught each and every step of the influence process--including robust strategies for making change inevitable in your personal life, your business, and your world. </a:t>
            </a:r>
          </a:p>
          <a:p>
            <a:endParaRPr lang="en-US" sz="1100" dirty="0">
              <a:solidFill>
                <a:schemeClr val="dk1"/>
              </a:solidFill>
              <a:latin typeface="Minion Pro" panose="02040503050201020203" pitchFamily="18" charset="0"/>
            </a:endParaRPr>
          </a:p>
          <a:p>
            <a:r>
              <a:rPr lang="en-US" sz="1100" b="0" i="0" kern="1200" dirty="0">
                <a:solidFill>
                  <a:schemeClr val="dk1"/>
                </a:solidFill>
                <a:effectLst/>
                <a:latin typeface="Minion Pro" panose="02040503050201020203" pitchFamily="18" charset="0"/>
                <a:ea typeface="+mn-ea"/>
                <a:cs typeface="+mn-cs"/>
              </a:rPr>
              <a:t>You'll learn how to: Identify high-leverage behaviors that lead to rapid and profound change, Apply strategies for changing both thoughts and actions, Marshal six sources of influence to make change inevitable.</a:t>
            </a:r>
          </a:p>
          <a:p>
            <a:r>
              <a:rPr lang="en-US" sz="1100" b="0" i="0" kern="1200" dirty="0">
                <a:solidFill>
                  <a:schemeClr val="dk1"/>
                </a:solidFill>
                <a:effectLst/>
                <a:latin typeface="Minion Pro" panose="02040503050201020203" pitchFamily="18" charset="0"/>
                <a:ea typeface="+mn-ea"/>
                <a:cs typeface="+mn-cs"/>
              </a:rPr>
              <a:t>                                                                                                                           (Source: Goodreads.com)</a:t>
            </a:r>
          </a:p>
        </p:txBody>
      </p:sp>
      <p:pic>
        <p:nvPicPr>
          <p:cNvPr id="18" name="Picture 17">
            <a:extLst>
              <a:ext uri="{FF2B5EF4-FFF2-40B4-BE49-F238E27FC236}">
                <a16:creationId xmlns:a16="http://schemas.microsoft.com/office/drawing/2014/main" id="{D8008601-9B94-4E1C-B2AF-73DD8CAA1025}"/>
              </a:ext>
              <a:ext uri="{C183D7F6-B498-43B3-948B-1728B52AA6E4}">
                <adec:decorative xmlns:adec="http://schemas.microsoft.com/office/drawing/2017/decorative" val="1"/>
              </a:ext>
            </a:extLst>
          </p:cNvPr>
          <p:cNvPicPr>
            <a:picLocks noChangeAspect="1"/>
          </p:cNvPicPr>
          <p:nvPr/>
        </p:nvPicPr>
        <p:blipFill rotWithShape="1">
          <a:blip r:embed="rId4"/>
          <a:srcRect l="17868" t="58272" r="71985" b="20992"/>
          <a:stretch/>
        </p:blipFill>
        <p:spPr>
          <a:xfrm>
            <a:off x="1087860" y="1257695"/>
            <a:ext cx="1210229" cy="1520998"/>
          </a:xfrm>
          <a:prstGeom prst="rect">
            <a:avLst/>
          </a:prstGeom>
        </p:spPr>
      </p:pic>
      <p:pic>
        <p:nvPicPr>
          <p:cNvPr id="19" name="Picture 18">
            <a:extLst>
              <a:ext uri="{FF2B5EF4-FFF2-40B4-BE49-F238E27FC236}">
                <a16:creationId xmlns:a16="http://schemas.microsoft.com/office/drawing/2014/main" id="{677BE01F-A6E1-4B18-AD51-3C38E181A3A2}"/>
              </a:ext>
              <a:ext uri="{C183D7F6-B498-43B3-948B-1728B52AA6E4}">
                <adec:decorative xmlns:adec="http://schemas.microsoft.com/office/drawing/2017/decorative" val="1"/>
              </a:ext>
            </a:extLst>
          </p:cNvPr>
          <p:cNvPicPr>
            <a:picLocks noChangeAspect="1"/>
          </p:cNvPicPr>
          <p:nvPr/>
        </p:nvPicPr>
        <p:blipFill rotWithShape="1">
          <a:blip r:embed="rId5"/>
          <a:srcRect l="17613" t="35567" r="71419" b="40250"/>
          <a:stretch/>
        </p:blipFill>
        <p:spPr>
          <a:xfrm>
            <a:off x="1087860" y="4081666"/>
            <a:ext cx="1324535" cy="1721249"/>
          </a:xfrm>
          <a:prstGeom prst="rect">
            <a:avLst/>
          </a:prstGeom>
        </p:spPr>
      </p:pic>
      <p:sp>
        <p:nvSpPr>
          <p:cNvPr id="20" name="Rectangle 19">
            <a:extLst>
              <a:ext uri="{FF2B5EF4-FFF2-40B4-BE49-F238E27FC236}">
                <a16:creationId xmlns:a16="http://schemas.microsoft.com/office/drawing/2014/main" id="{40731274-DC5F-4053-9DFB-4C1A3673D636}"/>
              </a:ext>
              <a:ext uri="{C183D7F6-B498-43B3-948B-1728B52AA6E4}">
                <adec:decorative xmlns:adec="http://schemas.microsoft.com/office/drawing/2017/decorative" val="1"/>
              </a:ext>
            </a:extLst>
          </p:cNvPr>
          <p:cNvSpPr/>
          <p:nvPr/>
        </p:nvSpPr>
        <p:spPr>
          <a:xfrm>
            <a:off x="401053" y="717974"/>
            <a:ext cx="8451123" cy="2163992"/>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A569BF-9849-4F6B-8FBD-0821F4289F50}"/>
              </a:ext>
              <a:ext uri="{C183D7F6-B498-43B3-948B-1728B52AA6E4}">
                <adec:decorative xmlns:adec="http://schemas.microsoft.com/office/drawing/2017/decorative" val="1"/>
              </a:ext>
            </a:extLst>
          </p:cNvPr>
          <p:cNvSpPr/>
          <p:nvPr/>
        </p:nvSpPr>
        <p:spPr>
          <a:xfrm>
            <a:off x="401054" y="2875643"/>
            <a:ext cx="8451123" cy="3041242"/>
          </a:xfrm>
          <a:prstGeom prst="rect">
            <a:avLst/>
          </a:prstGeom>
          <a:noFill/>
          <a:ln>
            <a:solidFill>
              <a:srgbClr val="9E1B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229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2BC21E60AE3344884E0ABBE07D346C" ma:contentTypeVersion="9" ma:contentTypeDescription="Create a new document." ma:contentTypeScope="" ma:versionID="fdccd91c8f3f20797711c08ff36b71ad">
  <xsd:schema xmlns:xsd="http://www.w3.org/2001/XMLSchema" xmlns:xs="http://www.w3.org/2001/XMLSchema" xmlns:p="http://schemas.microsoft.com/office/2006/metadata/properties" xmlns:ns2="041d598c-6b06-4181-b8b8-9d763ccba7a1" targetNamespace="http://schemas.microsoft.com/office/2006/metadata/properties" ma:root="true" ma:fieldsID="84e13c040e8d0f7c07987e714334a08c" ns2:_="">
    <xsd:import namespace="041d598c-6b06-4181-b8b8-9d763ccba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1d598c-6b06-4181-b8b8-9d763ccba7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62C273-35BF-47C3-8FAF-059D8F40CE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1d598c-6b06-4181-b8b8-9d763ccba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E2BEA4-FC56-4C80-9091-A1EA5316B61E}">
  <ds:schemaRefs>
    <ds:schemaRef ds:uri="http://purl.org/dc/elements/1.1/"/>
    <ds:schemaRef ds:uri="http://www.w3.org/XML/1998/namespace"/>
    <ds:schemaRef ds:uri="3fef6ad0-37ee-4edc-84dc-0e3899c1119d"/>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a46a091f-2306-4b81-b9a1-a23f2f354a4e"/>
  </ds:schemaRefs>
</ds:datastoreItem>
</file>

<file path=customXml/itemProps3.xml><?xml version="1.0" encoding="utf-8"?>
<ds:datastoreItem xmlns:ds="http://schemas.openxmlformats.org/officeDocument/2006/customXml" ds:itemID="{F768D13B-6C06-44E9-9B9C-FFCF82E184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101029</TotalTime>
  <Words>3849</Words>
  <Application>Microsoft Office PowerPoint</Application>
  <PresentationFormat>On-screen Show (4:3)</PresentationFormat>
  <Paragraphs>127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Minion Pro</vt:lpstr>
      <vt:lpstr>Office Theme</vt:lpstr>
      <vt:lpstr>Books &amp; Articles List</vt:lpstr>
      <vt:lpstr>Books &amp; Articles List (page 2)</vt:lpstr>
      <vt:lpstr>Books &amp; Articles List (page 3)</vt:lpstr>
      <vt:lpstr>Books &amp; Articles List (page 4)</vt:lpstr>
      <vt:lpstr>Books &amp; Articles List (page 5)</vt:lpstr>
      <vt:lpstr>Books &amp; Articles List (page 6)</vt:lpstr>
      <vt:lpstr>Books &amp; Articles List (page 7)</vt:lpstr>
      <vt:lpstr>Books &amp; Articles List (page 8)</vt:lpstr>
      <vt:lpstr>Books &amp; Articles List (page 9)</vt:lpstr>
      <vt:lpstr>Books &amp; Articles List (page 10)</vt:lpstr>
    </vt:vector>
  </TitlesOfParts>
  <Company>UA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Shinholster</dc:creator>
  <cp:lastModifiedBy>Carolina Vega Rengifo</cp:lastModifiedBy>
  <cp:revision>77</cp:revision>
  <cp:lastPrinted>2021-12-15T22:12:59Z</cp:lastPrinted>
  <dcterms:created xsi:type="dcterms:W3CDTF">2015-08-27T18:41:58Z</dcterms:created>
  <dcterms:modified xsi:type="dcterms:W3CDTF">2025-01-28T16:30:44Z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0x010100672BC21E60AE3344884E0ABBE07D346C</vt:lpwstr>
  </property>
</Properties>
</file>