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5"/>
  </p:notesMasterIdLst>
  <p:sldIdLst>
    <p:sldId id="338" r:id="rId4"/>
    <p:sldId id="347" r:id="rId5"/>
    <p:sldId id="337" r:id="rId6"/>
    <p:sldId id="342" r:id="rId7"/>
    <p:sldId id="356" r:id="rId8"/>
    <p:sldId id="357" r:id="rId9"/>
    <p:sldId id="358" r:id="rId10"/>
    <p:sldId id="363" r:id="rId11"/>
    <p:sldId id="348" r:id="rId12"/>
    <p:sldId id="359" r:id="rId13"/>
    <p:sldId id="344" r:id="rId14"/>
    <p:sldId id="351" r:id="rId15"/>
    <p:sldId id="341" r:id="rId16"/>
    <p:sldId id="346" r:id="rId17"/>
    <p:sldId id="364" r:id="rId18"/>
    <p:sldId id="353" r:id="rId19"/>
    <p:sldId id="354" r:id="rId20"/>
    <p:sldId id="350" r:id="rId21"/>
    <p:sldId id="349" r:id="rId22"/>
    <p:sldId id="343" r:id="rId23"/>
    <p:sldId id="339" r:id="rId24"/>
  </p:sldIdLst>
  <p:sldSz cx="12192000" cy="6858000"/>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1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4496D-3008-4F7F-AD1E-911919FFF5B3}" v="6" dt="2024-05-07T15:21:11.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414" autoAdjust="0"/>
    <p:restoredTop sz="95807" autoAdjust="0"/>
  </p:normalViewPr>
  <p:slideViewPr>
    <p:cSldViewPr snapToGrid="0">
      <p:cViewPr varScale="1">
        <p:scale>
          <a:sx n="95" d="100"/>
          <a:sy n="95" d="100"/>
        </p:scale>
        <p:origin x="484" y="72"/>
      </p:cViewPr>
      <p:guideLst/>
    </p:cSldViewPr>
  </p:slideViewPr>
  <p:outlineViewPr>
    <p:cViewPr>
      <p:scale>
        <a:sx n="33" d="100"/>
        <a:sy n="33" d="100"/>
      </p:scale>
      <p:origin x="0" y="-8220"/>
    </p:cViewPr>
  </p:outlineViewPr>
  <p:notesTextViewPr>
    <p:cViewPr>
      <p:scale>
        <a:sx n="1" d="1"/>
        <a:sy n="1" d="1"/>
      </p:scale>
      <p:origin x="0" y="0"/>
    </p:cViewPr>
  </p:notesTextViewPr>
  <p:sorterViewPr>
    <p:cViewPr varScale="1">
      <p:scale>
        <a:sx n="100" d="100"/>
        <a:sy n="100" d="100"/>
      </p:scale>
      <p:origin x="0" y="-39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Vega Rengifo" userId="077e1da8-3db6-4bb2-b6e1-740af48c1b9f" providerId="ADAL" clId="{91F4496D-3008-4F7F-AD1E-911919FFF5B3}"/>
    <pc:docChg chg="undo custSel addSld delSld modSld sldOrd">
      <pc:chgData name="Carolina Vega Rengifo" userId="077e1da8-3db6-4bb2-b6e1-740af48c1b9f" providerId="ADAL" clId="{91F4496D-3008-4F7F-AD1E-911919FFF5B3}" dt="2024-05-07T15:21:11.378" v="89"/>
      <pc:docMkLst>
        <pc:docMk/>
      </pc:docMkLst>
      <pc:sldChg chg="del">
        <pc:chgData name="Carolina Vega Rengifo" userId="077e1da8-3db6-4bb2-b6e1-740af48c1b9f" providerId="ADAL" clId="{91F4496D-3008-4F7F-AD1E-911919FFF5B3}" dt="2024-05-07T15:07:10.273" v="0" actId="47"/>
        <pc:sldMkLst>
          <pc:docMk/>
          <pc:sldMk cId="1542982599" sldId="256"/>
        </pc:sldMkLst>
      </pc:sldChg>
      <pc:sldChg chg="del">
        <pc:chgData name="Carolina Vega Rengifo" userId="077e1da8-3db6-4bb2-b6e1-740af48c1b9f" providerId="ADAL" clId="{91F4496D-3008-4F7F-AD1E-911919FFF5B3}" dt="2024-05-07T15:07:45.033" v="37" actId="47"/>
        <pc:sldMkLst>
          <pc:docMk/>
          <pc:sldMk cId="3127304012" sldId="260"/>
        </pc:sldMkLst>
      </pc:sldChg>
      <pc:sldChg chg="del">
        <pc:chgData name="Carolina Vega Rengifo" userId="077e1da8-3db6-4bb2-b6e1-740af48c1b9f" providerId="ADAL" clId="{91F4496D-3008-4F7F-AD1E-911919FFF5B3}" dt="2024-05-07T15:07:44.487" v="36" actId="47"/>
        <pc:sldMkLst>
          <pc:docMk/>
          <pc:sldMk cId="1265820162" sldId="261"/>
        </pc:sldMkLst>
      </pc:sldChg>
      <pc:sldChg chg="del">
        <pc:chgData name="Carolina Vega Rengifo" userId="077e1da8-3db6-4bb2-b6e1-740af48c1b9f" providerId="ADAL" clId="{91F4496D-3008-4F7F-AD1E-911919FFF5B3}" dt="2024-05-07T15:13:34.143" v="43" actId="47"/>
        <pc:sldMkLst>
          <pc:docMk/>
          <pc:sldMk cId="2750536522" sldId="262"/>
        </pc:sldMkLst>
      </pc:sldChg>
      <pc:sldChg chg="del">
        <pc:chgData name="Carolina Vega Rengifo" userId="077e1da8-3db6-4bb2-b6e1-740af48c1b9f" providerId="ADAL" clId="{91F4496D-3008-4F7F-AD1E-911919FFF5B3}" dt="2024-05-07T15:13:44.398" v="53" actId="47"/>
        <pc:sldMkLst>
          <pc:docMk/>
          <pc:sldMk cId="2164377837" sldId="263"/>
        </pc:sldMkLst>
      </pc:sldChg>
      <pc:sldChg chg="del">
        <pc:chgData name="Carolina Vega Rengifo" userId="077e1da8-3db6-4bb2-b6e1-740af48c1b9f" providerId="ADAL" clId="{91F4496D-3008-4F7F-AD1E-911919FFF5B3}" dt="2024-05-07T15:07:20.018" v="11" actId="47"/>
        <pc:sldMkLst>
          <pc:docMk/>
          <pc:sldMk cId="1754174443" sldId="266"/>
        </pc:sldMkLst>
      </pc:sldChg>
      <pc:sldChg chg="del">
        <pc:chgData name="Carolina Vega Rengifo" userId="077e1da8-3db6-4bb2-b6e1-740af48c1b9f" providerId="ADAL" clId="{91F4496D-3008-4F7F-AD1E-911919FFF5B3}" dt="2024-05-07T15:13:40.050" v="50" actId="47"/>
        <pc:sldMkLst>
          <pc:docMk/>
          <pc:sldMk cId="153399439" sldId="267"/>
        </pc:sldMkLst>
      </pc:sldChg>
      <pc:sldChg chg="del">
        <pc:chgData name="Carolina Vega Rengifo" userId="077e1da8-3db6-4bb2-b6e1-740af48c1b9f" providerId="ADAL" clId="{91F4496D-3008-4F7F-AD1E-911919FFF5B3}" dt="2024-05-07T15:07:16.476" v="8" actId="47"/>
        <pc:sldMkLst>
          <pc:docMk/>
          <pc:sldMk cId="3371960833" sldId="268"/>
        </pc:sldMkLst>
      </pc:sldChg>
      <pc:sldChg chg="del">
        <pc:chgData name="Carolina Vega Rengifo" userId="077e1da8-3db6-4bb2-b6e1-740af48c1b9f" providerId="ADAL" clId="{91F4496D-3008-4F7F-AD1E-911919FFF5B3}" dt="2024-05-07T15:07:35.470" v="28" actId="47"/>
        <pc:sldMkLst>
          <pc:docMk/>
          <pc:sldMk cId="2310659447" sldId="269"/>
        </pc:sldMkLst>
      </pc:sldChg>
      <pc:sldChg chg="del">
        <pc:chgData name="Carolina Vega Rengifo" userId="077e1da8-3db6-4bb2-b6e1-740af48c1b9f" providerId="ADAL" clId="{91F4496D-3008-4F7F-AD1E-911919FFF5B3}" dt="2024-05-07T15:13:43.228" v="51" actId="47"/>
        <pc:sldMkLst>
          <pc:docMk/>
          <pc:sldMk cId="1418441115" sldId="270"/>
        </pc:sldMkLst>
      </pc:sldChg>
      <pc:sldChg chg="del">
        <pc:chgData name="Carolina Vega Rengifo" userId="077e1da8-3db6-4bb2-b6e1-740af48c1b9f" providerId="ADAL" clId="{91F4496D-3008-4F7F-AD1E-911919FFF5B3}" dt="2024-05-07T15:13:34.646" v="44" actId="47"/>
        <pc:sldMkLst>
          <pc:docMk/>
          <pc:sldMk cId="303884238" sldId="271"/>
        </pc:sldMkLst>
      </pc:sldChg>
      <pc:sldChg chg="del">
        <pc:chgData name="Carolina Vega Rengifo" userId="077e1da8-3db6-4bb2-b6e1-740af48c1b9f" providerId="ADAL" clId="{91F4496D-3008-4F7F-AD1E-911919FFF5B3}" dt="2024-05-07T15:07:29.501" v="19" actId="47"/>
        <pc:sldMkLst>
          <pc:docMk/>
          <pc:sldMk cId="4124493262" sldId="272"/>
        </pc:sldMkLst>
      </pc:sldChg>
      <pc:sldChg chg="del">
        <pc:chgData name="Carolina Vega Rengifo" userId="077e1da8-3db6-4bb2-b6e1-740af48c1b9f" providerId="ADAL" clId="{91F4496D-3008-4F7F-AD1E-911919FFF5B3}" dt="2024-05-07T15:07:45.419" v="38" actId="47"/>
        <pc:sldMkLst>
          <pc:docMk/>
          <pc:sldMk cId="3776236043" sldId="275"/>
        </pc:sldMkLst>
      </pc:sldChg>
      <pc:sldChg chg="del">
        <pc:chgData name="Carolina Vega Rengifo" userId="077e1da8-3db6-4bb2-b6e1-740af48c1b9f" providerId="ADAL" clId="{91F4496D-3008-4F7F-AD1E-911919FFF5B3}" dt="2024-05-07T15:07:37.459" v="29" actId="47"/>
        <pc:sldMkLst>
          <pc:docMk/>
          <pc:sldMk cId="2329256693" sldId="276"/>
        </pc:sldMkLst>
      </pc:sldChg>
      <pc:sldChg chg="del">
        <pc:chgData name="Carolina Vega Rengifo" userId="077e1da8-3db6-4bb2-b6e1-740af48c1b9f" providerId="ADAL" clId="{91F4496D-3008-4F7F-AD1E-911919FFF5B3}" dt="2024-05-07T15:13:35.135" v="45" actId="47"/>
        <pc:sldMkLst>
          <pc:docMk/>
          <pc:sldMk cId="3472903994" sldId="277"/>
        </pc:sldMkLst>
      </pc:sldChg>
      <pc:sldChg chg="del">
        <pc:chgData name="Carolina Vega Rengifo" userId="077e1da8-3db6-4bb2-b6e1-740af48c1b9f" providerId="ADAL" clId="{91F4496D-3008-4F7F-AD1E-911919FFF5B3}" dt="2024-05-07T15:13:47.058" v="56" actId="47"/>
        <pc:sldMkLst>
          <pc:docMk/>
          <pc:sldMk cId="3075254889" sldId="280"/>
        </pc:sldMkLst>
      </pc:sldChg>
      <pc:sldChg chg="del">
        <pc:chgData name="Carolina Vega Rengifo" userId="077e1da8-3db6-4bb2-b6e1-740af48c1b9f" providerId="ADAL" clId="{91F4496D-3008-4F7F-AD1E-911919FFF5B3}" dt="2024-05-07T15:07:46.763" v="39" actId="47"/>
        <pc:sldMkLst>
          <pc:docMk/>
          <pc:sldMk cId="1786969588" sldId="281"/>
        </pc:sldMkLst>
      </pc:sldChg>
      <pc:sldChg chg="del">
        <pc:chgData name="Carolina Vega Rengifo" userId="077e1da8-3db6-4bb2-b6e1-740af48c1b9f" providerId="ADAL" clId="{91F4496D-3008-4F7F-AD1E-911919FFF5B3}" dt="2024-05-07T15:13:47.598" v="57" actId="47"/>
        <pc:sldMkLst>
          <pc:docMk/>
          <pc:sldMk cId="1736346477" sldId="282"/>
        </pc:sldMkLst>
      </pc:sldChg>
      <pc:sldChg chg="del">
        <pc:chgData name="Carolina Vega Rengifo" userId="077e1da8-3db6-4bb2-b6e1-740af48c1b9f" providerId="ADAL" clId="{91F4496D-3008-4F7F-AD1E-911919FFF5B3}" dt="2024-05-07T15:13:44.948" v="54" actId="47"/>
        <pc:sldMkLst>
          <pc:docMk/>
          <pc:sldMk cId="348037552" sldId="283"/>
        </pc:sldMkLst>
      </pc:sldChg>
      <pc:sldChg chg="del">
        <pc:chgData name="Carolina Vega Rengifo" userId="077e1da8-3db6-4bb2-b6e1-740af48c1b9f" providerId="ADAL" clId="{91F4496D-3008-4F7F-AD1E-911919FFF5B3}" dt="2024-05-07T15:07:13.955" v="6" actId="47"/>
        <pc:sldMkLst>
          <pc:docMk/>
          <pc:sldMk cId="1669780909" sldId="285"/>
        </pc:sldMkLst>
      </pc:sldChg>
      <pc:sldChg chg="del">
        <pc:chgData name="Carolina Vega Rengifo" userId="077e1da8-3db6-4bb2-b6e1-740af48c1b9f" providerId="ADAL" clId="{91F4496D-3008-4F7F-AD1E-911919FFF5B3}" dt="2024-05-07T15:07:20.185" v="12" actId="47"/>
        <pc:sldMkLst>
          <pc:docMk/>
          <pc:sldMk cId="3204269904" sldId="294"/>
        </pc:sldMkLst>
      </pc:sldChg>
      <pc:sldChg chg="del">
        <pc:chgData name="Carolina Vega Rengifo" userId="077e1da8-3db6-4bb2-b6e1-740af48c1b9f" providerId="ADAL" clId="{91F4496D-3008-4F7F-AD1E-911919FFF5B3}" dt="2024-05-07T15:14:07.353" v="68" actId="47"/>
        <pc:sldMkLst>
          <pc:docMk/>
          <pc:sldMk cId="3897084821" sldId="295"/>
        </pc:sldMkLst>
      </pc:sldChg>
      <pc:sldChg chg="del">
        <pc:chgData name="Carolina Vega Rengifo" userId="077e1da8-3db6-4bb2-b6e1-740af48c1b9f" providerId="ADAL" clId="{91F4496D-3008-4F7F-AD1E-911919FFF5B3}" dt="2024-05-07T15:13:51.183" v="61" actId="47"/>
        <pc:sldMkLst>
          <pc:docMk/>
          <pc:sldMk cId="3852139301" sldId="296"/>
        </pc:sldMkLst>
      </pc:sldChg>
      <pc:sldChg chg="del">
        <pc:chgData name="Carolina Vega Rengifo" userId="077e1da8-3db6-4bb2-b6e1-740af48c1b9f" providerId="ADAL" clId="{91F4496D-3008-4F7F-AD1E-911919FFF5B3}" dt="2024-05-07T15:07:21.753" v="13" actId="47"/>
        <pc:sldMkLst>
          <pc:docMk/>
          <pc:sldMk cId="1208850948" sldId="297"/>
        </pc:sldMkLst>
      </pc:sldChg>
      <pc:sldChg chg="del">
        <pc:chgData name="Carolina Vega Rengifo" userId="077e1da8-3db6-4bb2-b6e1-740af48c1b9f" providerId="ADAL" clId="{91F4496D-3008-4F7F-AD1E-911919FFF5B3}" dt="2024-05-07T15:07:11.468" v="1" actId="47"/>
        <pc:sldMkLst>
          <pc:docMk/>
          <pc:sldMk cId="3167912899" sldId="299"/>
        </pc:sldMkLst>
      </pc:sldChg>
      <pc:sldChg chg="del">
        <pc:chgData name="Carolina Vega Rengifo" userId="077e1da8-3db6-4bb2-b6e1-740af48c1b9f" providerId="ADAL" clId="{91F4496D-3008-4F7F-AD1E-911919FFF5B3}" dt="2024-05-07T15:07:28.490" v="17" actId="47"/>
        <pc:sldMkLst>
          <pc:docMk/>
          <pc:sldMk cId="3451254648" sldId="300"/>
        </pc:sldMkLst>
      </pc:sldChg>
      <pc:sldChg chg="del">
        <pc:chgData name="Carolina Vega Rengifo" userId="077e1da8-3db6-4bb2-b6e1-740af48c1b9f" providerId="ADAL" clId="{91F4496D-3008-4F7F-AD1E-911919FFF5B3}" dt="2024-05-07T15:07:43.936" v="35" actId="47"/>
        <pc:sldMkLst>
          <pc:docMk/>
          <pc:sldMk cId="1101345229" sldId="301"/>
        </pc:sldMkLst>
      </pc:sldChg>
      <pc:sldChg chg="del">
        <pc:chgData name="Carolina Vega Rengifo" userId="077e1da8-3db6-4bb2-b6e1-740af48c1b9f" providerId="ADAL" clId="{91F4496D-3008-4F7F-AD1E-911919FFF5B3}" dt="2024-05-07T15:13:57.975" v="65" actId="47"/>
        <pc:sldMkLst>
          <pc:docMk/>
          <pc:sldMk cId="2823481379" sldId="303"/>
        </pc:sldMkLst>
      </pc:sldChg>
      <pc:sldChg chg="del">
        <pc:chgData name="Carolina Vega Rengifo" userId="077e1da8-3db6-4bb2-b6e1-740af48c1b9f" providerId="ADAL" clId="{91F4496D-3008-4F7F-AD1E-911919FFF5B3}" dt="2024-05-07T15:07:15.746" v="7" actId="47"/>
        <pc:sldMkLst>
          <pc:docMk/>
          <pc:sldMk cId="2394923852" sldId="307"/>
        </pc:sldMkLst>
      </pc:sldChg>
      <pc:sldChg chg="del">
        <pc:chgData name="Carolina Vega Rengifo" userId="077e1da8-3db6-4bb2-b6e1-740af48c1b9f" providerId="ADAL" clId="{91F4496D-3008-4F7F-AD1E-911919FFF5B3}" dt="2024-05-07T15:07:23.699" v="15" actId="47"/>
        <pc:sldMkLst>
          <pc:docMk/>
          <pc:sldMk cId="1653015123" sldId="308"/>
        </pc:sldMkLst>
      </pc:sldChg>
      <pc:sldChg chg="del">
        <pc:chgData name="Carolina Vega Rengifo" userId="077e1da8-3db6-4bb2-b6e1-740af48c1b9f" providerId="ADAL" clId="{91F4496D-3008-4F7F-AD1E-911919FFF5B3}" dt="2024-05-07T15:07:12.381" v="3" actId="47"/>
        <pc:sldMkLst>
          <pc:docMk/>
          <pc:sldMk cId="2610151553" sldId="309"/>
        </pc:sldMkLst>
      </pc:sldChg>
      <pc:sldChg chg="del">
        <pc:chgData name="Carolina Vega Rengifo" userId="077e1da8-3db6-4bb2-b6e1-740af48c1b9f" providerId="ADAL" clId="{91F4496D-3008-4F7F-AD1E-911919FFF5B3}" dt="2024-05-07T15:13:51.885" v="62" actId="47"/>
        <pc:sldMkLst>
          <pc:docMk/>
          <pc:sldMk cId="1256687657" sldId="310"/>
        </pc:sldMkLst>
      </pc:sldChg>
      <pc:sldChg chg="del">
        <pc:chgData name="Carolina Vega Rengifo" userId="077e1da8-3db6-4bb2-b6e1-740af48c1b9f" providerId="ADAL" clId="{91F4496D-3008-4F7F-AD1E-911919FFF5B3}" dt="2024-05-07T15:07:28.985" v="18" actId="47"/>
        <pc:sldMkLst>
          <pc:docMk/>
          <pc:sldMk cId="1323582261" sldId="311"/>
        </pc:sldMkLst>
      </pc:sldChg>
      <pc:sldChg chg="del">
        <pc:chgData name="Carolina Vega Rengifo" userId="077e1da8-3db6-4bb2-b6e1-740af48c1b9f" providerId="ADAL" clId="{91F4496D-3008-4F7F-AD1E-911919FFF5B3}" dt="2024-05-07T15:07:30.891" v="22" actId="47"/>
        <pc:sldMkLst>
          <pc:docMk/>
          <pc:sldMk cId="11473568" sldId="312"/>
        </pc:sldMkLst>
      </pc:sldChg>
      <pc:sldChg chg="del">
        <pc:chgData name="Carolina Vega Rengifo" userId="077e1da8-3db6-4bb2-b6e1-740af48c1b9f" providerId="ADAL" clId="{91F4496D-3008-4F7F-AD1E-911919FFF5B3}" dt="2024-05-07T15:07:19.206" v="10" actId="47"/>
        <pc:sldMkLst>
          <pc:docMk/>
          <pc:sldMk cId="3895910622" sldId="313"/>
        </pc:sldMkLst>
      </pc:sldChg>
      <pc:sldChg chg="del">
        <pc:chgData name="Carolina Vega Rengifo" userId="077e1da8-3db6-4bb2-b6e1-740af48c1b9f" providerId="ADAL" clId="{91F4496D-3008-4F7F-AD1E-911919FFF5B3}" dt="2024-05-07T15:07:34.252" v="26" actId="47"/>
        <pc:sldMkLst>
          <pc:docMk/>
          <pc:sldMk cId="801955885" sldId="314"/>
        </pc:sldMkLst>
      </pc:sldChg>
      <pc:sldChg chg="del">
        <pc:chgData name="Carolina Vega Rengifo" userId="077e1da8-3db6-4bb2-b6e1-740af48c1b9f" providerId="ADAL" clId="{91F4496D-3008-4F7F-AD1E-911919FFF5B3}" dt="2024-05-07T15:13:45.750" v="55" actId="47"/>
        <pc:sldMkLst>
          <pc:docMk/>
          <pc:sldMk cId="2704605996" sldId="315"/>
        </pc:sldMkLst>
      </pc:sldChg>
      <pc:sldChg chg="del">
        <pc:chgData name="Carolina Vega Rengifo" userId="077e1da8-3db6-4bb2-b6e1-740af48c1b9f" providerId="ADAL" clId="{91F4496D-3008-4F7F-AD1E-911919FFF5B3}" dt="2024-05-07T15:07:38.566" v="31" actId="47"/>
        <pc:sldMkLst>
          <pc:docMk/>
          <pc:sldMk cId="2182314241" sldId="316"/>
        </pc:sldMkLst>
      </pc:sldChg>
      <pc:sldChg chg="del">
        <pc:chgData name="Carolina Vega Rengifo" userId="077e1da8-3db6-4bb2-b6e1-740af48c1b9f" providerId="ADAL" clId="{91F4496D-3008-4F7F-AD1E-911919FFF5B3}" dt="2024-05-07T15:07:34.769" v="27" actId="47"/>
        <pc:sldMkLst>
          <pc:docMk/>
          <pc:sldMk cId="871002360" sldId="317"/>
        </pc:sldMkLst>
      </pc:sldChg>
      <pc:sldChg chg="del">
        <pc:chgData name="Carolina Vega Rengifo" userId="077e1da8-3db6-4bb2-b6e1-740af48c1b9f" providerId="ADAL" clId="{91F4496D-3008-4F7F-AD1E-911919FFF5B3}" dt="2024-05-07T15:07:22.916" v="14" actId="47"/>
        <pc:sldMkLst>
          <pc:docMk/>
          <pc:sldMk cId="2612000788" sldId="318"/>
        </pc:sldMkLst>
      </pc:sldChg>
      <pc:sldChg chg="del">
        <pc:chgData name="Carolina Vega Rengifo" userId="077e1da8-3db6-4bb2-b6e1-740af48c1b9f" providerId="ADAL" clId="{91F4496D-3008-4F7F-AD1E-911919FFF5B3}" dt="2024-05-07T15:07:38.065" v="30" actId="47"/>
        <pc:sldMkLst>
          <pc:docMk/>
          <pc:sldMk cId="3158128798" sldId="320"/>
        </pc:sldMkLst>
      </pc:sldChg>
      <pc:sldChg chg="del">
        <pc:chgData name="Carolina Vega Rengifo" userId="077e1da8-3db6-4bb2-b6e1-740af48c1b9f" providerId="ADAL" clId="{91F4496D-3008-4F7F-AD1E-911919FFF5B3}" dt="2024-05-07T15:07:31.259" v="23" actId="47"/>
        <pc:sldMkLst>
          <pc:docMk/>
          <pc:sldMk cId="3094558023" sldId="321"/>
        </pc:sldMkLst>
      </pc:sldChg>
      <pc:sldChg chg="del">
        <pc:chgData name="Carolina Vega Rengifo" userId="077e1da8-3db6-4bb2-b6e1-740af48c1b9f" providerId="ADAL" clId="{91F4496D-3008-4F7F-AD1E-911919FFF5B3}" dt="2024-05-07T15:07:13.439" v="5" actId="47"/>
        <pc:sldMkLst>
          <pc:docMk/>
          <pc:sldMk cId="230243167" sldId="322"/>
        </pc:sldMkLst>
      </pc:sldChg>
      <pc:sldChg chg="del">
        <pc:chgData name="Carolina Vega Rengifo" userId="077e1da8-3db6-4bb2-b6e1-740af48c1b9f" providerId="ADAL" clId="{91F4496D-3008-4F7F-AD1E-911919FFF5B3}" dt="2024-05-07T15:13:50.630" v="60" actId="47"/>
        <pc:sldMkLst>
          <pc:docMk/>
          <pc:sldMk cId="2009403097" sldId="324"/>
        </pc:sldMkLst>
      </pc:sldChg>
      <pc:sldChg chg="del">
        <pc:chgData name="Carolina Vega Rengifo" userId="077e1da8-3db6-4bb2-b6e1-740af48c1b9f" providerId="ADAL" clId="{91F4496D-3008-4F7F-AD1E-911919FFF5B3}" dt="2024-05-07T15:13:35.645" v="46" actId="47"/>
        <pc:sldMkLst>
          <pc:docMk/>
          <pc:sldMk cId="2793344595" sldId="326"/>
        </pc:sldMkLst>
      </pc:sldChg>
      <pc:sldChg chg="del">
        <pc:chgData name="Carolina Vega Rengifo" userId="077e1da8-3db6-4bb2-b6e1-740af48c1b9f" providerId="ADAL" clId="{91F4496D-3008-4F7F-AD1E-911919FFF5B3}" dt="2024-05-07T15:07:33.688" v="25" actId="47"/>
        <pc:sldMkLst>
          <pc:docMk/>
          <pc:sldMk cId="2056154161" sldId="327"/>
        </pc:sldMkLst>
      </pc:sldChg>
      <pc:sldChg chg="del">
        <pc:chgData name="Carolina Vega Rengifo" userId="077e1da8-3db6-4bb2-b6e1-740af48c1b9f" providerId="ADAL" clId="{91F4496D-3008-4F7F-AD1E-911919FFF5B3}" dt="2024-05-07T15:13:49.842" v="59" actId="47"/>
        <pc:sldMkLst>
          <pc:docMk/>
          <pc:sldMk cId="2297164340" sldId="328"/>
        </pc:sldMkLst>
      </pc:sldChg>
      <pc:sldChg chg="del">
        <pc:chgData name="Carolina Vega Rengifo" userId="077e1da8-3db6-4bb2-b6e1-740af48c1b9f" providerId="ADAL" clId="{91F4496D-3008-4F7F-AD1E-911919FFF5B3}" dt="2024-05-07T15:13:48.068" v="58" actId="47"/>
        <pc:sldMkLst>
          <pc:docMk/>
          <pc:sldMk cId="315535776" sldId="331"/>
        </pc:sldMkLst>
      </pc:sldChg>
      <pc:sldChg chg="del">
        <pc:chgData name="Carolina Vega Rengifo" userId="077e1da8-3db6-4bb2-b6e1-740af48c1b9f" providerId="ADAL" clId="{91F4496D-3008-4F7F-AD1E-911919FFF5B3}" dt="2024-05-07T15:07:18.582" v="9" actId="47"/>
        <pc:sldMkLst>
          <pc:docMk/>
          <pc:sldMk cId="3170723981" sldId="332"/>
        </pc:sldMkLst>
      </pc:sldChg>
      <pc:sldChg chg="del">
        <pc:chgData name="Carolina Vega Rengifo" userId="077e1da8-3db6-4bb2-b6e1-740af48c1b9f" providerId="ADAL" clId="{91F4496D-3008-4F7F-AD1E-911919FFF5B3}" dt="2024-05-07T15:07:39.121" v="32" actId="47"/>
        <pc:sldMkLst>
          <pc:docMk/>
          <pc:sldMk cId="2408781885" sldId="333"/>
        </pc:sldMkLst>
      </pc:sldChg>
      <pc:sldChg chg="del">
        <pc:chgData name="Carolina Vega Rengifo" userId="077e1da8-3db6-4bb2-b6e1-740af48c1b9f" providerId="ADAL" clId="{91F4496D-3008-4F7F-AD1E-911919FFF5B3}" dt="2024-05-07T15:13:32.763" v="42" actId="47"/>
        <pc:sldMkLst>
          <pc:docMk/>
          <pc:sldMk cId="138816726" sldId="334"/>
        </pc:sldMkLst>
      </pc:sldChg>
      <pc:sldChg chg="del">
        <pc:chgData name="Carolina Vega Rengifo" userId="077e1da8-3db6-4bb2-b6e1-740af48c1b9f" providerId="ADAL" clId="{91F4496D-3008-4F7F-AD1E-911919FFF5B3}" dt="2024-05-07T15:07:24.820" v="16" actId="47"/>
        <pc:sldMkLst>
          <pc:docMk/>
          <pc:sldMk cId="826796167" sldId="335"/>
        </pc:sldMkLst>
      </pc:sldChg>
      <pc:sldChg chg="del">
        <pc:chgData name="Carolina Vega Rengifo" userId="077e1da8-3db6-4bb2-b6e1-740af48c1b9f" providerId="ADAL" clId="{91F4496D-3008-4F7F-AD1E-911919FFF5B3}" dt="2024-05-07T15:07:47.424" v="40" actId="47"/>
        <pc:sldMkLst>
          <pc:docMk/>
          <pc:sldMk cId="695509999" sldId="336"/>
        </pc:sldMkLst>
      </pc:sldChg>
      <pc:sldChg chg="add del">
        <pc:chgData name="Carolina Vega Rengifo" userId="077e1da8-3db6-4bb2-b6e1-740af48c1b9f" providerId="ADAL" clId="{91F4496D-3008-4F7F-AD1E-911919FFF5B3}" dt="2024-05-07T15:19:23.124" v="80"/>
        <pc:sldMkLst>
          <pc:docMk/>
          <pc:sldMk cId="4019568631" sldId="337"/>
        </pc:sldMkLst>
      </pc:sldChg>
      <pc:sldChg chg="add del">
        <pc:chgData name="Carolina Vega Rengifo" userId="077e1da8-3db6-4bb2-b6e1-740af48c1b9f" providerId="ADAL" clId="{91F4496D-3008-4F7F-AD1E-911919FFF5B3}" dt="2024-05-07T15:21:11.378" v="89"/>
        <pc:sldMkLst>
          <pc:docMk/>
          <pc:sldMk cId="1417268192" sldId="339"/>
        </pc:sldMkLst>
      </pc:sldChg>
      <pc:sldChg chg="ord">
        <pc:chgData name="Carolina Vega Rengifo" userId="077e1da8-3db6-4bb2-b6e1-740af48c1b9f" providerId="ADAL" clId="{91F4496D-3008-4F7F-AD1E-911919FFF5B3}" dt="2024-05-07T15:19:43.990" v="84"/>
        <pc:sldMkLst>
          <pc:docMk/>
          <pc:sldMk cId="3351709213" sldId="341"/>
        </pc:sldMkLst>
      </pc:sldChg>
      <pc:sldChg chg="ord">
        <pc:chgData name="Carolina Vega Rengifo" userId="077e1da8-3db6-4bb2-b6e1-740af48c1b9f" providerId="ADAL" clId="{91F4496D-3008-4F7F-AD1E-911919FFF5B3}" dt="2024-05-07T15:17:58.092" v="78"/>
        <pc:sldMkLst>
          <pc:docMk/>
          <pc:sldMk cId="279046334" sldId="342"/>
        </pc:sldMkLst>
      </pc:sldChg>
      <pc:sldChg chg="del">
        <pc:chgData name="Carolina Vega Rengifo" userId="077e1da8-3db6-4bb2-b6e1-740af48c1b9f" providerId="ADAL" clId="{91F4496D-3008-4F7F-AD1E-911919FFF5B3}" dt="2024-05-07T15:13:32.178" v="41" actId="47"/>
        <pc:sldMkLst>
          <pc:docMk/>
          <pc:sldMk cId="1810574918" sldId="345"/>
        </pc:sldMkLst>
      </pc:sldChg>
      <pc:sldChg chg="ord">
        <pc:chgData name="Carolina Vega Rengifo" userId="077e1da8-3db6-4bb2-b6e1-740af48c1b9f" providerId="ADAL" clId="{91F4496D-3008-4F7F-AD1E-911919FFF5B3}" dt="2024-05-07T15:19:43.990" v="84"/>
        <pc:sldMkLst>
          <pc:docMk/>
          <pc:sldMk cId="2701041158" sldId="346"/>
        </pc:sldMkLst>
      </pc:sldChg>
      <pc:sldChg chg="ord">
        <pc:chgData name="Carolina Vega Rengifo" userId="077e1da8-3db6-4bb2-b6e1-740af48c1b9f" providerId="ADAL" clId="{91F4496D-3008-4F7F-AD1E-911919FFF5B3}" dt="2024-05-07T15:17:36.704" v="72"/>
        <pc:sldMkLst>
          <pc:docMk/>
          <pc:sldMk cId="1010183632" sldId="347"/>
        </pc:sldMkLst>
      </pc:sldChg>
      <pc:sldChg chg="del">
        <pc:chgData name="Carolina Vega Rengifo" userId="077e1da8-3db6-4bb2-b6e1-740af48c1b9f" providerId="ADAL" clId="{91F4496D-3008-4F7F-AD1E-911919FFF5B3}" dt="2024-05-07T15:17:22.551" v="69" actId="2696"/>
        <pc:sldMkLst>
          <pc:docMk/>
          <pc:sldMk cId="1700196930" sldId="349"/>
        </pc:sldMkLst>
      </pc:sldChg>
      <pc:sldChg chg="add ord">
        <pc:chgData name="Carolina Vega Rengifo" userId="077e1da8-3db6-4bb2-b6e1-740af48c1b9f" providerId="ADAL" clId="{91F4496D-3008-4F7F-AD1E-911919FFF5B3}" dt="2024-05-07T15:19:52.391" v="86"/>
        <pc:sldMkLst>
          <pc:docMk/>
          <pc:sldMk cId="2944756722" sldId="349"/>
        </pc:sldMkLst>
      </pc:sldChg>
      <pc:sldChg chg="add del">
        <pc:chgData name="Carolina Vega Rengifo" userId="077e1da8-3db6-4bb2-b6e1-740af48c1b9f" providerId="ADAL" clId="{91F4496D-3008-4F7F-AD1E-911919FFF5B3}" dt="2024-05-07T15:17:41.127" v="73" actId="2696"/>
        <pc:sldMkLst>
          <pc:docMk/>
          <pc:sldMk cId="1034801013" sldId="350"/>
        </pc:sldMkLst>
      </pc:sldChg>
      <pc:sldChg chg="add">
        <pc:chgData name="Carolina Vega Rengifo" userId="077e1da8-3db6-4bb2-b6e1-740af48c1b9f" providerId="ADAL" clId="{91F4496D-3008-4F7F-AD1E-911919FFF5B3}" dt="2024-05-07T15:17:45.936" v="74"/>
        <pc:sldMkLst>
          <pc:docMk/>
          <pc:sldMk cId="2530977007" sldId="350"/>
        </pc:sldMkLst>
      </pc:sldChg>
      <pc:sldChg chg="add del">
        <pc:chgData name="Carolina Vega Rengifo" userId="077e1da8-3db6-4bb2-b6e1-740af48c1b9f" providerId="ADAL" clId="{91F4496D-3008-4F7F-AD1E-911919FFF5B3}" dt="2024-05-07T15:18:54.498" v="79"/>
        <pc:sldMkLst>
          <pc:docMk/>
          <pc:sldMk cId="891467670" sldId="351"/>
        </pc:sldMkLst>
      </pc:sldChg>
      <pc:sldChg chg="del">
        <pc:chgData name="Carolina Vega Rengifo" userId="077e1da8-3db6-4bb2-b6e1-740af48c1b9f" providerId="ADAL" clId="{91F4496D-3008-4F7F-AD1E-911919FFF5B3}" dt="2024-05-07T15:07:31.610" v="24" actId="47"/>
        <pc:sldMkLst>
          <pc:docMk/>
          <pc:sldMk cId="3788082602" sldId="352"/>
        </pc:sldMkLst>
      </pc:sldChg>
      <pc:sldChg chg="del">
        <pc:chgData name="Carolina Vega Rengifo" userId="077e1da8-3db6-4bb2-b6e1-740af48c1b9f" providerId="ADAL" clId="{91F4496D-3008-4F7F-AD1E-911919FFF5B3}" dt="2024-05-07T15:13:55.154" v="63" actId="47"/>
        <pc:sldMkLst>
          <pc:docMk/>
          <pc:sldMk cId="2032917064" sldId="355"/>
        </pc:sldMkLst>
      </pc:sldChg>
      <pc:sldChg chg="add">
        <pc:chgData name="Carolina Vega Rengifo" userId="077e1da8-3db6-4bb2-b6e1-740af48c1b9f" providerId="ADAL" clId="{91F4496D-3008-4F7F-AD1E-911919FFF5B3}" dt="2024-05-07T15:20:01.147" v="88"/>
        <pc:sldMkLst>
          <pc:docMk/>
          <pc:sldMk cId="2437955342" sldId="356"/>
        </pc:sldMkLst>
      </pc:sldChg>
      <pc:sldChg chg="del">
        <pc:chgData name="Carolina Vega Rengifo" userId="077e1da8-3db6-4bb2-b6e1-740af48c1b9f" providerId="ADAL" clId="{91F4496D-3008-4F7F-AD1E-911919FFF5B3}" dt="2024-05-07T15:19:56.835" v="87" actId="2696"/>
        <pc:sldMkLst>
          <pc:docMk/>
          <pc:sldMk cId="3340281572" sldId="356"/>
        </pc:sldMkLst>
      </pc:sldChg>
      <pc:sldChg chg="add">
        <pc:chgData name="Carolina Vega Rengifo" userId="077e1da8-3db6-4bb2-b6e1-740af48c1b9f" providerId="ADAL" clId="{91F4496D-3008-4F7F-AD1E-911919FFF5B3}" dt="2024-05-07T15:20:01.147" v="88"/>
        <pc:sldMkLst>
          <pc:docMk/>
          <pc:sldMk cId="3310649502" sldId="357"/>
        </pc:sldMkLst>
      </pc:sldChg>
      <pc:sldChg chg="del">
        <pc:chgData name="Carolina Vega Rengifo" userId="077e1da8-3db6-4bb2-b6e1-740af48c1b9f" providerId="ADAL" clId="{91F4496D-3008-4F7F-AD1E-911919FFF5B3}" dt="2024-05-07T15:19:56.835" v="87" actId="2696"/>
        <pc:sldMkLst>
          <pc:docMk/>
          <pc:sldMk cId="3769467745" sldId="357"/>
        </pc:sldMkLst>
      </pc:sldChg>
      <pc:sldChg chg="ord">
        <pc:chgData name="Carolina Vega Rengifo" userId="077e1da8-3db6-4bb2-b6e1-740af48c1b9f" providerId="ADAL" clId="{91F4496D-3008-4F7F-AD1E-911919FFF5B3}" dt="2024-05-07T15:19:37.914" v="82"/>
        <pc:sldMkLst>
          <pc:docMk/>
          <pc:sldMk cId="1559157124" sldId="359"/>
        </pc:sldMkLst>
      </pc:sldChg>
      <pc:sldChg chg="del">
        <pc:chgData name="Carolina Vega Rengifo" userId="077e1da8-3db6-4bb2-b6e1-740af48c1b9f" providerId="ADAL" clId="{91F4496D-3008-4F7F-AD1E-911919FFF5B3}" dt="2024-05-07T15:07:11.933" v="2" actId="47"/>
        <pc:sldMkLst>
          <pc:docMk/>
          <pc:sldMk cId="2211061972" sldId="360"/>
        </pc:sldMkLst>
      </pc:sldChg>
      <pc:sldChg chg="del">
        <pc:chgData name="Carolina Vega Rengifo" userId="077e1da8-3db6-4bb2-b6e1-740af48c1b9f" providerId="ADAL" clId="{91F4496D-3008-4F7F-AD1E-911919FFF5B3}" dt="2024-05-07T15:07:30.411" v="21" actId="47"/>
        <pc:sldMkLst>
          <pc:docMk/>
          <pc:sldMk cId="2200494447" sldId="361"/>
        </pc:sldMkLst>
      </pc:sldChg>
      <pc:sldChg chg="del">
        <pc:chgData name="Carolina Vega Rengifo" userId="077e1da8-3db6-4bb2-b6e1-740af48c1b9f" providerId="ADAL" clId="{91F4496D-3008-4F7F-AD1E-911919FFF5B3}" dt="2024-05-07T15:13:39.254" v="49" actId="47"/>
        <pc:sldMkLst>
          <pc:docMk/>
          <pc:sldMk cId="3226007574" sldId="362"/>
        </pc:sldMkLst>
      </pc:sldChg>
      <pc:sldChg chg="ord">
        <pc:chgData name="Carolina Vega Rengifo" userId="077e1da8-3db6-4bb2-b6e1-740af48c1b9f" providerId="ADAL" clId="{91F4496D-3008-4F7F-AD1E-911919FFF5B3}" dt="2024-05-07T15:17:55.373" v="76"/>
        <pc:sldMkLst>
          <pc:docMk/>
          <pc:sldMk cId="1328891608" sldId="363"/>
        </pc:sldMkLst>
      </pc:sldChg>
      <pc:sldChg chg="del">
        <pc:chgData name="Carolina Vega Rengifo" userId="077e1da8-3db6-4bb2-b6e1-740af48c1b9f" providerId="ADAL" clId="{91F4496D-3008-4F7F-AD1E-911919FFF5B3}" dt="2024-05-07T15:13:58.502" v="66" actId="47"/>
        <pc:sldMkLst>
          <pc:docMk/>
          <pc:sldMk cId="2760904172" sldId="365"/>
        </pc:sldMkLst>
      </pc:sldChg>
      <pc:sldChg chg="del">
        <pc:chgData name="Carolina Vega Rengifo" userId="077e1da8-3db6-4bb2-b6e1-740af48c1b9f" providerId="ADAL" clId="{91F4496D-3008-4F7F-AD1E-911919FFF5B3}" dt="2024-05-07T15:14:00.835" v="67" actId="47"/>
        <pc:sldMkLst>
          <pc:docMk/>
          <pc:sldMk cId="3186050714" sldId="366"/>
        </pc:sldMkLst>
      </pc:sldChg>
      <pc:sldChg chg="del">
        <pc:chgData name="Carolina Vega Rengifo" userId="077e1da8-3db6-4bb2-b6e1-740af48c1b9f" providerId="ADAL" clId="{91F4496D-3008-4F7F-AD1E-911919FFF5B3}" dt="2024-05-07T15:13:57.492" v="64" actId="47"/>
        <pc:sldMkLst>
          <pc:docMk/>
          <pc:sldMk cId="2347916997" sldId="367"/>
        </pc:sldMkLst>
      </pc:sldChg>
      <pc:sldChg chg="del">
        <pc:chgData name="Carolina Vega Rengifo" userId="077e1da8-3db6-4bb2-b6e1-740af48c1b9f" providerId="ADAL" clId="{91F4496D-3008-4F7F-AD1E-911919FFF5B3}" dt="2024-05-07T15:13:43.836" v="52" actId="47"/>
        <pc:sldMkLst>
          <pc:docMk/>
          <pc:sldMk cId="1189372495" sldId="368"/>
        </pc:sldMkLst>
      </pc:sldChg>
      <pc:sldChg chg="del">
        <pc:chgData name="Carolina Vega Rengifo" userId="077e1da8-3db6-4bb2-b6e1-740af48c1b9f" providerId="ADAL" clId="{91F4496D-3008-4F7F-AD1E-911919FFF5B3}" dt="2024-05-07T15:13:38.003" v="48" actId="47"/>
        <pc:sldMkLst>
          <pc:docMk/>
          <pc:sldMk cId="2372612798"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F0189-FEFB-A44A-9CE6-6567F15A0A8D}"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1CB60-564F-674C-9745-AA2D8726565D}" type="slidenum">
              <a:rPr lang="en-US" smtClean="0"/>
              <a:t>‹#›</a:t>
            </a:fld>
            <a:endParaRPr lang="en-US"/>
          </a:p>
        </p:txBody>
      </p:sp>
    </p:spTree>
    <p:extLst>
      <p:ext uri="{BB962C8B-B14F-4D97-AF65-F5344CB8AC3E}">
        <p14:creationId xmlns:p14="http://schemas.microsoft.com/office/powerpoint/2010/main" val="4158968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B76C-36A3-BA56-91BA-5A81BFF3B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362A6-886D-2577-EB7D-5C3746647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3DDFE-AE97-8170-80F5-510A2A2560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9E1108-8CC1-BA6F-BE6F-6DA961CB7543}"/>
              </a:ext>
            </a:extLst>
          </p:cNvPr>
          <p:cNvSpPr>
            <a:spLocks noGrp="1"/>
          </p:cNvSpPr>
          <p:nvPr>
            <p:ph type="sldNum" sz="quarter" idx="5"/>
          </p:nvPr>
        </p:nvSpPr>
        <p:spPr/>
        <p:txBody>
          <a:bodyPr/>
          <a:lstStyle/>
          <a:p>
            <a:fld id="{C731CB60-564F-674C-9745-AA2D8726565D}" type="slidenum">
              <a:rPr lang="en-US" smtClean="0"/>
              <a:t>3</a:t>
            </a:fld>
            <a:endParaRPr lang="en-US"/>
          </a:p>
        </p:txBody>
      </p:sp>
    </p:spTree>
    <p:extLst>
      <p:ext uri="{BB962C8B-B14F-4D97-AF65-F5344CB8AC3E}">
        <p14:creationId xmlns:p14="http://schemas.microsoft.com/office/powerpoint/2010/main" val="1514276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A7A4-4241-D303-048C-352A69BA4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03573A-55FC-C706-9B66-6BC188A81D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DD9D74-9386-AFDE-5BCD-C30CFE2F626D}"/>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6688AEFD-32C0-0EF2-B047-9C613BD53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99B42-DEC0-D937-7791-C63250B58BC9}"/>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400022998"/>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34FE2-D9A1-8EB7-B9DB-F6E2ED06A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4DFBBB-4819-F933-6B90-BB668F47C3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6F5A-3A05-7563-AA84-A0F8847970F5}"/>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17B1CA9B-D120-36E2-6E17-1A38EEFDE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1F388-FD6E-FA4B-9229-83082B7995AE}"/>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77428403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797F12-4902-E28F-B838-9EA0ACB87B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57E204-00D4-1578-671F-6F7FC40E5A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069A-DFAA-A5F5-33DE-355E6738A3C4}"/>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A9F3DCE2-5BE0-B77D-ED0A-447DDD804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26EF0-6CB5-8F47-A5EA-A7E4FA564E36}"/>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160334845"/>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0CD4-3028-0856-E779-33DC5FB73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56B8C-FA4C-21CF-7AF2-7BCAA4BB3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08DC4-04F4-C539-9682-B0D34EDC5FFA}"/>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CF0596B6-AD61-1A53-5D29-6E84804B5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68977-6161-80B6-B970-6AAA6E467BA9}"/>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21866304"/>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8FE5-FD21-3AE0-AB80-37FBC4E1D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6F622-38CF-0610-BDF0-2A29153AD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098A3-9133-8BCD-353F-740EF1E9560C}"/>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65B41A7B-B900-01E1-CB38-00AE7B469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F3D16-072F-7226-375F-A6EBAC829B7C}"/>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64058705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C3FA-8006-EFC2-2BA1-896364C6A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64A38-0B1C-5FF2-427E-BD83387B9B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86857-CCC2-138C-EB18-B15BCAE698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FB47F-F9CA-8C17-B524-451E14C7753E}"/>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6" name="Footer Placeholder 5">
            <a:extLst>
              <a:ext uri="{FF2B5EF4-FFF2-40B4-BE49-F238E27FC236}">
                <a16:creationId xmlns:a16="http://schemas.microsoft.com/office/drawing/2014/main" id="{CD49DFF8-206B-04D2-C3FC-026F7BCA4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8B1C-E0ED-93E2-4214-8FC1384FF15F}"/>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264073805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BB0F1-27B8-9C91-A957-06EB3083C2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198768-3250-496E-E225-AB4D29037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3A7644-94C8-7D14-4F09-9357FB3E4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42DE3A-2054-E800-A526-DCFD2BCDA2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10CBAD-2B90-E406-F0CD-4C79D60A70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E5797E-8199-5BE2-7F1A-BDFC23421955}"/>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8" name="Footer Placeholder 7">
            <a:extLst>
              <a:ext uri="{FF2B5EF4-FFF2-40B4-BE49-F238E27FC236}">
                <a16:creationId xmlns:a16="http://schemas.microsoft.com/office/drawing/2014/main" id="{22CF61BF-E37B-0418-5928-DC9F36DDE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49DD36-F950-1BFA-96F0-2E40F11B5D25}"/>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409478631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00BEA-5BDE-AD68-F608-932BFF6383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3BC510-4816-0C95-0834-427094BBB749}"/>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4" name="Footer Placeholder 3">
            <a:extLst>
              <a:ext uri="{FF2B5EF4-FFF2-40B4-BE49-F238E27FC236}">
                <a16:creationId xmlns:a16="http://schemas.microsoft.com/office/drawing/2014/main" id="{826C5CB1-D4D2-C6E5-4310-5F099DC0D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E5E97-215E-D0DE-0B49-9CE313B0099C}"/>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410317288"/>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49131-C34C-1691-9C6F-9C2B0569D119}"/>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3" name="Footer Placeholder 2">
            <a:extLst>
              <a:ext uri="{FF2B5EF4-FFF2-40B4-BE49-F238E27FC236}">
                <a16:creationId xmlns:a16="http://schemas.microsoft.com/office/drawing/2014/main" id="{71C0629F-CDBA-1593-35F3-326CF85EB6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7EF394-7B12-3C64-A202-30AD0A53BE33}"/>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119448789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D3D4-3AA3-F174-8639-D6B213079B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15C494-4C3F-7B8E-9873-5D3671DF6A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B04F70-E1E8-BE54-00A2-83F38365D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1CBA0F-2E8F-E8EE-D77F-5AAEE3E5AA4E}"/>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6" name="Footer Placeholder 5">
            <a:extLst>
              <a:ext uri="{FF2B5EF4-FFF2-40B4-BE49-F238E27FC236}">
                <a16:creationId xmlns:a16="http://schemas.microsoft.com/office/drawing/2014/main" id="{0E935419-F03F-5840-F111-F64B3174D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C6D90-0CC8-21C1-221C-F630513F98DB}"/>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212852777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B686-4024-3614-AD82-04825033C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C3356-65C2-253C-9083-E61CDC07EF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07FD8C-ADF9-30AC-914D-31D59DFF4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2309C-0C0B-C379-8E1C-79A8EC4F2F80}"/>
              </a:ext>
            </a:extLst>
          </p:cNvPr>
          <p:cNvSpPr>
            <a:spLocks noGrp="1"/>
          </p:cNvSpPr>
          <p:nvPr>
            <p:ph type="dt" sz="half" idx="10"/>
          </p:nvPr>
        </p:nvSpPr>
        <p:spPr/>
        <p:txBody>
          <a:bodyPr/>
          <a:lstStyle/>
          <a:p>
            <a:fld id="{EFF43662-9E27-6F4F-996D-ACBA9A7A512C}" type="datetimeFigureOut">
              <a:rPr lang="en-US" smtClean="0"/>
              <a:t>5/7/2024</a:t>
            </a:fld>
            <a:endParaRPr lang="en-US"/>
          </a:p>
        </p:txBody>
      </p:sp>
      <p:sp>
        <p:nvSpPr>
          <p:cNvPr id="6" name="Footer Placeholder 5">
            <a:extLst>
              <a:ext uri="{FF2B5EF4-FFF2-40B4-BE49-F238E27FC236}">
                <a16:creationId xmlns:a16="http://schemas.microsoft.com/office/drawing/2014/main" id="{3DFCFC7E-E075-A4B5-3AE8-7330C21F3D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C90A3-427F-773E-6E4E-6300077C6BDB}"/>
              </a:ext>
            </a:extLst>
          </p:cNvPr>
          <p:cNvSpPr>
            <a:spLocks noGrp="1"/>
          </p:cNvSpPr>
          <p:nvPr>
            <p:ph type="sldNum" sz="quarter" idx="12"/>
          </p:nvPr>
        </p:nvSpPr>
        <p:spPr/>
        <p:txBody>
          <a:bodyPr/>
          <a:lstStyle/>
          <a:p>
            <a:fld id="{983364B8-F51C-C94A-960B-7A87200457BF}" type="slidenum">
              <a:rPr lang="en-US" smtClean="0"/>
              <a:t>‹#›</a:t>
            </a:fld>
            <a:endParaRPr lang="en-US"/>
          </a:p>
        </p:txBody>
      </p:sp>
    </p:spTree>
    <p:extLst>
      <p:ext uri="{BB962C8B-B14F-4D97-AF65-F5344CB8AC3E}">
        <p14:creationId xmlns:p14="http://schemas.microsoft.com/office/powerpoint/2010/main" val="314407299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7A32A-6519-D8A4-25EC-AD9BDF565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5998B-0461-8EB7-315E-11F616A8B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137F-0AD9-BA65-9D67-ABB8EE0C94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43662-9E27-6F4F-996D-ACBA9A7A512C}" type="datetimeFigureOut">
              <a:rPr lang="en-US" smtClean="0"/>
              <a:t>5/7/2024</a:t>
            </a:fld>
            <a:endParaRPr lang="en-US"/>
          </a:p>
        </p:txBody>
      </p:sp>
      <p:sp>
        <p:nvSpPr>
          <p:cNvPr id="5" name="Footer Placeholder 4">
            <a:extLst>
              <a:ext uri="{FF2B5EF4-FFF2-40B4-BE49-F238E27FC236}">
                <a16:creationId xmlns:a16="http://schemas.microsoft.com/office/drawing/2014/main" id="{8BE5B6C5-969B-EDCB-DFBE-3F1375A5F0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8A727-76B3-EC7C-D3B6-D4B4A2187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364B8-F51C-C94A-960B-7A87200457BF}" type="slidenum">
              <a:rPr lang="en-US" smtClean="0"/>
              <a:t>‹#›</a:t>
            </a:fld>
            <a:endParaRPr lang="en-US"/>
          </a:p>
        </p:txBody>
      </p:sp>
    </p:spTree>
    <p:extLst>
      <p:ext uri="{BB962C8B-B14F-4D97-AF65-F5344CB8AC3E}">
        <p14:creationId xmlns:p14="http://schemas.microsoft.com/office/powerpoint/2010/main" val="409229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86FA2-EFF3-2796-0DF1-52491FA1F83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99DA206B-616C-8C27-2CC9-B0003AC0AB2C}"/>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F6F8143F-394E-BDF9-1FA1-8779422621A1}"/>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0FA8ED2-0C50-314C-BB48-A6550D6A84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B6EAAE83-7896-25DC-C07D-CB4709F23B3E}"/>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Strategic Communications</a:t>
            </a:r>
          </a:p>
        </p:txBody>
      </p:sp>
      <p:sp>
        <p:nvSpPr>
          <p:cNvPr id="3" name="TextBox 2">
            <a:extLst>
              <a:ext uri="{FF2B5EF4-FFF2-40B4-BE49-F238E27FC236}">
                <a16:creationId xmlns:a16="http://schemas.microsoft.com/office/drawing/2014/main" id="{14DDAF94-5729-A6BA-11A5-9A9CDF0C25FD}"/>
              </a:ext>
            </a:extLst>
          </p:cNvPr>
          <p:cNvSpPr txBox="1"/>
          <p:nvPr/>
        </p:nvSpPr>
        <p:spPr>
          <a:xfrm>
            <a:off x="138462" y="1302231"/>
            <a:ext cx="6014540"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Formed an Operational Excellence Task Force (Agility Team)</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Hosted </a:t>
            </a:r>
            <a:r>
              <a:rPr lang="en-US" sz="2800" b="1" dirty="0">
                <a:latin typeface="Minion Pro" panose="02040503050201020203" pitchFamily="18" charset="0"/>
              </a:rPr>
              <a:t>department presentations </a:t>
            </a:r>
            <a:r>
              <a:rPr lang="en-US" sz="2800" dirty="0">
                <a:latin typeface="Minion Pro" panose="02040503050201020203" pitchFamily="18" charset="0"/>
              </a:rPr>
              <a:t>to better understand one another’s work.</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Working to establish consistent project/file </a:t>
            </a:r>
            <a:r>
              <a:rPr lang="en-US" sz="2800" b="1" dirty="0">
                <a:latin typeface="Minion Pro" panose="02040503050201020203" pitchFamily="18" charset="0"/>
              </a:rPr>
              <a:t>naming convention </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Defining our work to create </a:t>
            </a:r>
            <a:r>
              <a:rPr lang="en-US" sz="2800" b="1" dirty="0">
                <a:latin typeface="Minion Pro" panose="02040503050201020203" pitchFamily="18" charset="0"/>
              </a:rPr>
              <a:t>standard procedures</a:t>
            </a:r>
            <a:r>
              <a:rPr lang="en-US" sz="2800" dirty="0">
                <a:latin typeface="Minion Pro" panose="02040503050201020203" pitchFamily="18" charset="0"/>
              </a:rPr>
              <a:t> based on deliverables</a:t>
            </a:r>
          </a:p>
        </p:txBody>
      </p:sp>
      <p:pic>
        <p:nvPicPr>
          <p:cNvPr id="4" name="Picture 3">
            <a:extLst>
              <a:ext uri="{FF2B5EF4-FFF2-40B4-BE49-F238E27FC236}">
                <a16:creationId xmlns:a16="http://schemas.microsoft.com/office/drawing/2014/main" id="{FC34D3C4-8C58-FE0E-5C0F-D3A366880B1E}"/>
              </a:ext>
              <a:ext uri="{C183D7F6-B498-43B3-948B-1728B52AA6E4}">
                <adec:decorative xmlns:adec="http://schemas.microsoft.com/office/drawing/2017/decorative" val="1"/>
              </a:ext>
            </a:extLst>
          </p:cNvPr>
          <p:cNvPicPr>
            <a:picLocks noChangeAspect="1"/>
          </p:cNvPicPr>
          <p:nvPr/>
        </p:nvPicPr>
        <p:blipFill rotWithShape="1">
          <a:blip r:embed="rId3"/>
          <a:srcRect t="9078"/>
          <a:stretch/>
        </p:blipFill>
        <p:spPr>
          <a:xfrm>
            <a:off x="6225367" y="1385927"/>
            <a:ext cx="4847187" cy="3305392"/>
          </a:xfrm>
          <a:prstGeom prst="rect">
            <a:avLst/>
          </a:prstGeom>
        </p:spPr>
      </p:pic>
      <p:grpSp>
        <p:nvGrpSpPr>
          <p:cNvPr id="5" name="Group 4">
            <a:extLst>
              <a:ext uri="{FF2B5EF4-FFF2-40B4-BE49-F238E27FC236}">
                <a16:creationId xmlns:a16="http://schemas.microsoft.com/office/drawing/2014/main" id="{385F8452-8DFE-15F5-971A-33D1FBD7FB90}"/>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2" name="TextBox 11">
              <a:extLst>
                <a:ext uri="{FF2B5EF4-FFF2-40B4-BE49-F238E27FC236}">
                  <a16:creationId xmlns:a16="http://schemas.microsoft.com/office/drawing/2014/main" id="{E51F0146-E8CE-CD8E-DCAB-FA81E038584D}"/>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3" name="Picture 12">
              <a:extLst>
                <a:ext uri="{FF2B5EF4-FFF2-40B4-BE49-F238E27FC236}">
                  <a16:creationId xmlns:a16="http://schemas.microsoft.com/office/drawing/2014/main" id="{17C0246C-98FA-1FE7-B399-88146C3E6643}"/>
                </a:ext>
              </a:extLst>
            </p:cNvPr>
            <p:cNvPicPr>
              <a:picLocks noChangeAspect="1"/>
            </p:cNvPicPr>
            <p:nvPr/>
          </p:nvPicPr>
          <p:blipFill rotWithShape="1">
            <a:blip r:embed="rId4"/>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614244819"/>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885B-C334-626F-400B-5C4B2551EE27}"/>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D467CF2-AFBA-A6D8-80F1-531490466B5A}"/>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CDD90DDF-590F-349F-EAF9-6A6994ADA1B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F6F293-7371-DBA8-A278-A4E96B96247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C66CD0E4-8367-455C-E518-94CF594D070F}"/>
              </a:ext>
            </a:extLst>
          </p:cNvPr>
          <p:cNvSpPr txBox="1">
            <a:spLocks noGrp="1"/>
          </p:cNvSpPr>
          <p:nvPr>
            <p:ph type="title" idx="4294967295"/>
          </p:nvPr>
        </p:nvSpPr>
        <p:spPr>
          <a:xfrm>
            <a:off x="549442" y="12296"/>
            <a:ext cx="966135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College of Arts and Sciences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E5981013-8607-71F6-B67A-B5CDC6A58110}"/>
              </a:ext>
            </a:extLst>
          </p:cNvPr>
          <p:cNvSpPr txBox="1"/>
          <p:nvPr/>
        </p:nvSpPr>
        <p:spPr>
          <a:xfrm>
            <a:off x="423671" y="1103958"/>
            <a:ext cx="9506392" cy="3754874"/>
          </a:xfrm>
          <a:prstGeom prst="rect">
            <a:avLst/>
          </a:prstGeom>
          <a:noFill/>
        </p:spPr>
        <p:txBody>
          <a:bodyPr wrap="square" rtlCol="0">
            <a:spAutoFit/>
          </a:bodyPr>
          <a:lstStyle/>
          <a:p>
            <a:pPr marL="285750" indent="-285750">
              <a:buFont typeface="Arial" panose="020B0604020202020204" pitchFamily="34" charset="0"/>
              <a:buChar char="•"/>
            </a:pPr>
            <a:r>
              <a:rPr lang="en-US" sz="2400" b="0" i="0" dirty="0">
                <a:solidFill>
                  <a:srgbClr val="000000"/>
                </a:solidFill>
                <a:effectLst/>
                <a:latin typeface="Calibri" panose="020F0502020204030204" pitchFamily="34" charset="0"/>
              </a:rPr>
              <a:t>Centralization of the workflow for faculty job searches.</a:t>
            </a:r>
            <a:endParaRPr lang="en-US" sz="2400" b="0" i="0" dirty="0">
              <a:solidFill>
                <a:srgbClr val="000000"/>
              </a:solidFill>
              <a:effectLst/>
              <a:latin typeface="Minion Pro" panose="02040503050201020203" pitchFamily="18" charset="0"/>
            </a:endParaRPr>
          </a:p>
          <a:p>
            <a:pPr marL="285750" indent="-285750">
              <a:buFont typeface="Arial" panose="020B0604020202020204" pitchFamily="34" charset="0"/>
              <a:buChar char="•"/>
            </a:pPr>
            <a:endParaRPr lang="en-US" sz="1400" dirty="0">
              <a:solidFill>
                <a:srgbClr val="000000"/>
              </a:solidFill>
              <a:latin typeface="Minion Pro" panose="02040503050201020203" pitchFamily="18" charset="0"/>
              <a:ea typeface="Times New Roman" panose="02020603050405020304" pitchFamily="18" charset="0"/>
            </a:endParaRPr>
          </a:p>
          <a:p>
            <a:pPr marL="285750" indent="-285750">
              <a:buFont typeface="Arial" panose="020B0604020202020204" pitchFamily="34" charset="0"/>
              <a:buChar char="•"/>
            </a:pPr>
            <a:r>
              <a:rPr lang="en-US" sz="2400" b="0" i="0" dirty="0">
                <a:solidFill>
                  <a:srgbClr val="000000"/>
                </a:solidFill>
                <a:effectLst/>
                <a:latin typeface="Calibri" panose="020F0502020204030204" pitchFamily="34" charset="0"/>
              </a:rPr>
              <a:t>Interdepartmental financial training. </a:t>
            </a:r>
            <a:endParaRPr lang="en-US" sz="2400" b="0" i="0" dirty="0">
              <a:solidFill>
                <a:srgbClr val="000000"/>
              </a:solidFill>
              <a:effectLst/>
              <a:latin typeface="Minion Pro" panose="02040503050201020203" pitchFamily="18" charset="0"/>
            </a:endParaRPr>
          </a:p>
          <a:p>
            <a:pPr marL="285750" indent="-285750">
              <a:buFont typeface="Arial" panose="020B0604020202020204" pitchFamily="34" charset="0"/>
              <a:buChar char="•"/>
            </a:pPr>
            <a:endParaRPr lang="en-US" sz="1400" dirty="0">
              <a:solidFill>
                <a:srgbClr val="000000"/>
              </a:solidFill>
              <a:latin typeface="Minion Pro" panose="02040503050201020203" pitchFamily="18" charset="0"/>
              <a:ea typeface="Times New Roman" panose="02020603050405020304" pitchFamily="18" charset="0"/>
            </a:endParaRPr>
          </a:p>
          <a:p>
            <a:pPr marL="285750" indent="-285750">
              <a:buFont typeface="Arial" panose="020B0604020202020204" pitchFamily="34" charset="0"/>
              <a:buChar char="•"/>
            </a:pPr>
            <a:r>
              <a:rPr lang="en-US" sz="2400" b="0" i="0" dirty="0">
                <a:solidFill>
                  <a:srgbClr val="000000"/>
                </a:solidFill>
                <a:effectLst/>
                <a:latin typeface="Calibri" panose="020F0502020204030204" pitchFamily="34" charset="0"/>
              </a:rPr>
              <a:t>Creation of a New School of Earth &amp; Environmental Sciences comprised of the Geography and Geology departments.</a:t>
            </a:r>
          </a:p>
          <a:p>
            <a:pPr marL="285750" indent="-285750">
              <a:buFont typeface="Arial" panose="020B0604020202020204" pitchFamily="34" charset="0"/>
              <a:buChar char="•"/>
            </a:pPr>
            <a:endParaRPr lang="en-US" sz="1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2400" dirty="0">
                <a:solidFill>
                  <a:srgbClr val="000000"/>
                </a:solidFill>
                <a:latin typeface="Calibri" panose="020F0502020204030204" pitchFamily="34" charset="0"/>
              </a:rPr>
              <a:t>C</a:t>
            </a:r>
            <a:r>
              <a:rPr lang="en-US" sz="2400" b="0" i="0" dirty="0">
                <a:solidFill>
                  <a:srgbClr val="000000"/>
                </a:solidFill>
                <a:effectLst/>
                <a:latin typeface="Calibri" panose="020F0502020204030204" pitchFamily="34" charset="0"/>
              </a:rPr>
              <a:t>ontinuous, open-ended process where ideas/suggestions can be posed &amp; acted upon at any time.</a:t>
            </a:r>
          </a:p>
          <a:p>
            <a:pPr marL="285750" indent="-285750">
              <a:buFont typeface="Arial" panose="020B0604020202020204" pitchFamily="34" charset="0"/>
              <a:buChar char="•"/>
            </a:pPr>
            <a:endParaRPr lang="en-US" sz="1050" dirty="0">
              <a:solidFill>
                <a:srgbClr val="000000"/>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400" dirty="0">
              <a:solidFill>
                <a:srgbClr val="000000"/>
              </a:solidFill>
              <a:latin typeface="Calibri" panose="020F0502020204030204" pitchFamily="34" charset="0"/>
              <a:ea typeface="Times New Roman" panose="02020603050405020304" pitchFamily="18" charset="0"/>
            </a:endParaRPr>
          </a:p>
          <a:p>
            <a:r>
              <a:rPr lang="en-US" sz="2400" dirty="0">
                <a:solidFill>
                  <a:srgbClr val="000000"/>
                </a:solidFill>
                <a:effectLst/>
                <a:latin typeface="Calibri" panose="020F0502020204030204" pitchFamily="34" charset="0"/>
                <a:ea typeface="Times New Roman" panose="02020603050405020304" pitchFamily="18" charset="0"/>
              </a:rPr>
              <a:t>				Agility Team members:</a:t>
            </a:r>
            <a:endParaRPr lang="en-US" sz="2400" dirty="0">
              <a:solidFill>
                <a:srgbClr val="1F1F1F"/>
              </a:solidFill>
              <a:effectLst/>
              <a:latin typeface="Minion Pro" panose="02040503050201020203"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15841276-6223-E5E4-5074-C97EABEC7D88}"/>
              </a:ext>
            </a:extLst>
          </p:cNvPr>
          <p:cNvSpPr txBox="1"/>
          <p:nvPr/>
        </p:nvSpPr>
        <p:spPr>
          <a:xfrm>
            <a:off x="3737813" y="6067743"/>
            <a:ext cx="1844841" cy="369332"/>
          </a:xfrm>
          <a:prstGeom prst="rect">
            <a:avLst/>
          </a:prstGeom>
          <a:noFill/>
        </p:spPr>
        <p:txBody>
          <a:bodyPr wrap="square">
            <a:spAutoFit/>
          </a:bodyPr>
          <a:lstStyle/>
          <a:p>
            <a:r>
              <a:rPr lang="en-US" b="0" i="0" dirty="0">
                <a:solidFill>
                  <a:srgbClr val="000000"/>
                </a:solidFill>
                <a:effectLst/>
                <a:latin typeface="Calibri" panose="020F0502020204030204" pitchFamily="34" charset="0"/>
              </a:rPr>
              <a:t>Raymond White</a:t>
            </a:r>
            <a:endParaRPr lang="en-US" dirty="0"/>
          </a:p>
        </p:txBody>
      </p:sp>
      <p:sp>
        <p:nvSpPr>
          <p:cNvPr id="13" name="TextBox 12">
            <a:extLst>
              <a:ext uri="{FF2B5EF4-FFF2-40B4-BE49-F238E27FC236}">
                <a16:creationId xmlns:a16="http://schemas.microsoft.com/office/drawing/2014/main" id="{7ED0AAE1-8AD4-D407-E3C7-68535A43392B}"/>
              </a:ext>
            </a:extLst>
          </p:cNvPr>
          <p:cNvSpPr txBox="1"/>
          <p:nvPr/>
        </p:nvSpPr>
        <p:spPr>
          <a:xfrm>
            <a:off x="5611334" y="6040519"/>
            <a:ext cx="1499936" cy="369332"/>
          </a:xfrm>
          <a:prstGeom prst="rect">
            <a:avLst/>
          </a:prstGeom>
          <a:noFill/>
        </p:spPr>
        <p:txBody>
          <a:bodyPr wrap="square">
            <a:spAutoFit/>
          </a:bodyPr>
          <a:lstStyle/>
          <a:p>
            <a:r>
              <a:rPr lang="en-US" b="0" i="0" dirty="0">
                <a:solidFill>
                  <a:srgbClr val="000000"/>
                </a:solidFill>
                <a:effectLst/>
                <a:latin typeface="Calibri" panose="020F0502020204030204" pitchFamily="34" charset="0"/>
              </a:rPr>
              <a:t>Leslie Wiggins </a:t>
            </a:r>
            <a:endParaRPr lang="en-US" dirty="0"/>
          </a:p>
        </p:txBody>
      </p:sp>
      <p:pic>
        <p:nvPicPr>
          <p:cNvPr id="17" name="Picture 16">
            <a:extLst>
              <a:ext uri="{FF2B5EF4-FFF2-40B4-BE49-F238E27FC236}">
                <a16:creationId xmlns:a16="http://schemas.microsoft.com/office/drawing/2014/main" id="{CC207B30-9DB6-86BA-5ED4-EC6729E10AF5}"/>
              </a:ext>
              <a:ext uri="{C183D7F6-B498-43B3-948B-1728B52AA6E4}">
                <adec:decorative xmlns:adec="http://schemas.microsoft.com/office/drawing/2017/decorative" val="1"/>
              </a:ext>
            </a:extLst>
          </p:cNvPr>
          <p:cNvPicPr>
            <a:picLocks noChangeAspect="1"/>
          </p:cNvPicPr>
          <p:nvPr/>
        </p:nvPicPr>
        <p:blipFill rotWithShape="1">
          <a:blip r:embed="rId3"/>
          <a:srcRect l="33406" t="50000" r="51609" b="26550"/>
          <a:stretch/>
        </p:blipFill>
        <p:spPr>
          <a:xfrm>
            <a:off x="3986464" y="4872444"/>
            <a:ext cx="1070595" cy="1168076"/>
          </a:xfrm>
          <a:prstGeom prst="rect">
            <a:avLst/>
          </a:prstGeom>
        </p:spPr>
      </p:pic>
      <p:pic>
        <p:nvPicPr>
          <p:cNvPr id="19" name="Picture 18">
            <a:extLst>
              <a:ext uri="{FF2B5EF4-FFF2-40B4-BE49-F238E27FC236}">
                <a16:creationId xmlns:a16="http://schemas.microsoft.com/office/drawing/2014/main" id="{F0DA23FC-BD0F-3ED5-64CE-A938D83B4051}"/>
              </a:ext>
              <a:ext uri="{C183D7F6-B498-43B3-948B-1728B52AA6E4}">
                <adec:decorative xmlns:adec="http://schemas.microsoft.com/office/drawing/2017/decorative" val="1"/>
              </a:ext>
            </a:extLst>
          </p:cNvPr>
          <p:cNvPicPr>
            <a:picLocks noChangeAspect="1"/>
          </p:cNvPicPr>
          <p:nvPr/>
        </p:nvPicPr>
        <p:blipFill rotWithShape="1">
          <a:blip r:embed="rId4"/>
          <a:srcRect l="33260" t="62573" r="51754" b="13862"/>
          <a:stretch/>
        </p:blipFill>
        <p:spPr>
          <a:xfrm>
            <a:off x="5782150" y="4872443"/>
            <a:ext cx="1062052" cy="1168076"/>
          </a:xfrm>
          <a:prstGeom prst="rect">
            <a:avLst/>
          </a:prstGeom>
        </p:spPr>
      </p:pic>
      <p:grpSp>
        <p:nvGrpSpPr>
          <p:cNvPr id="4" name="Group 3">
            <a:extLst>
              <a:ext uri="{FF2B5EF4-FFF2-40B4-BE49-F238E27FC236}">
                <a16:creationId xmlns:a16="http://schemas.microsoft.com/office/drawing/2014/main" id="{24F5B980-A74F-D1B1-A06A-68A63914807B}"/>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E9D86C40-9A18-A4DD-5AC2-5433631F8B3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4" name="Picture 13">
              <a:extLst>
                <a:ext uri="{FF2B5EF4-FFF2-40B4-BE49-F238E27FC236}">
                  <a16:creationId xmlns:a16="http://schemas.microsoft.com/office/drawing/2014/main" id="{9B3360B8-6B09-85EA-C08A-42EA6483FA58}"/>
                </a:ext>
              </a:extLst>
            </p:cNvPr>
            <p:cNvPicPr>
              <a:picLocks noChangeAspect="1"/>
            </p:cNvPicPr>
            <p:nvPr/>
          </p:nvPicPr>
          <p:blipFill rotWithShape="1">
            <a:blip r:embed="rId5"/>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1559157124"/>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123F-E9AE-D073-4AD9-F37E37B3A0A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71358AA-FA25-28AD-BCAF-F87E7C925A62}"/>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7EC88ECD-5499-6298-1736-1002EC578B9E}"/>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4B77D3-2653-2F86-081C-7E685290EB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4" name="Title 3">
            <a:extLst>
              <a:ext uri="{FF2B5EF4-FFF2-40B4-BE49-F238E27FC236}">
                <a16:creationId xmlns:a16="http://schemas.microsoft.com/office/drawing/2014/main" id="{8FC4AF9E-9D40-71AE-FBE9-32046B3377A5}"/>
              </a:ext>
            </a:extLst>
          </p:cNvPr>
          <p:cNvSpPr txBox="1">
            <a:spLocks noGrp="1"/>
          </p:cNvSpPr>
          <p:nvPr>
            <p:ph type="title" idx="4294967295"/>
          </p:nvPr>
        </p:nvSpPr>
        <p:spPr>
          <a:xfrm>
            <a:off x="838200" y="1058"/>
            <a:ext cx="9653337" cy="9717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Graduate School</a:t>
            </a:r>
          </a:p>
        </p:txBody>
      </p:sp>
      <p:sp>
        <p:nvSpPr>
          <p:cNvPr id="3" name="TextBox 2">
            <a:extLst>
              <a:ext uri="{FF2B5EF4-FFF2-40B4-BE49-F238E27FC236}">
                <a16:creationId xmlns:a16="http://schemas.microsoft.com/office/drawing/2014/main" id="{86447C2C-AFC0-4112-8831-EC0C3F8AC96C}"/>
              </a:ext>
            </a:extLst>
          </p:cNvPr>
          <p:cNvSpPr txBox="1"/>
          <p:nvPr/>
        </p:nvSpPr>
        <p:spPr>
          <a:xfrm>
            <a:off x="136876" y="980266"/>
            <a:ext cx="10755713" cy="1785104"/>
          </a:xfrm>
          <a:prstGeom prst="rect">
            <a:avLst/>
          </a:prstGeom>
          <a:noFill/>
        </p:spPr>
        <p:txBody>
          <a:bodyPr wrap="square">
            <a:spAutoFit/>
          </a:bodyPr>
          <a:lstStyle/>
          <a:p>
            <a:pPr marL="168275" indent="-168275" algn="l">
              <a:buFont typeface="Arial" panose="020B0604020202020204" pitchFamily="34" charset="0"/>
              <a:buChar char="•"/>
            </a:pPr>
            <a:r>
              <a:rPr lang="en-US" sz="2200" b="0" i="0" dirty="0">
                <a:solidFill>
                  <a:srgbClr val="000000"/>
                </a:solidFill>
                <a:effectLst/>
                <a:latin typeface="Minion Pro" panose="02040503050201020203" pitchFamily="18" charset="0"/>
              </a:rPr>
              <a:t>Annual Retreat with all Graduate school employees on August 11, 2023. </a:t>
            </a:r>
          </a:p>
          <a:p>
            <a:pPr algn="l"/>
            <a:r>
              <a:rPr lang="en-US" sz="2200" dirty="0">
                <a:solidFill>
                  <a:srgbClr val="000000"/>
                </a:solidFill>
                <a:latin typeface="Minion Pro" panose="02040503050201020203" pitchFamily="18" charset="0"/>
              </a:rPr>
              <a:t>   </a:t>
            </a:r>
            <a:r>
              <a:rPr lang="en-US" sz="2200" b="0" i="0" dirty="0">
                <a:solidFill>
                  <a:srgbClr val="000000"/>
                </a:solidFill>
                <a:effectLst/>
                <a:latin typeface="Minion Pro" panose="02040503050201020203" pitchFamily="18" charset="0"/>
              </a:rPr>
              <a:t>Psychological Safety and Change Management workshops facilitated by the CI Department.</a:t>
            </a:r>
          </a:p>
          <a:p>
            <a:pPr marL="168275" indent="-168275" algn="l">
              <a:buFont typeface="Arial" panose="020B0604020202020204" pitchFamily="34" charset="0"/>
              <a:buChar char="•"/>
            </a:pPr>
            <a:r>
              <a:rPr lang="en-US" sz="2200" dirty="0">
                <a:solidFill>
                  <a:srgbClr val="000000"/>
                </a:solidFill>
                <a:latin typeface="Minion Pro" panose="02040503050201020203" pitchFamily="18" charset="0"/>
              </a:rPr>
              <a:t>Process changes across both the admissions and the student-success areas:  </a:t>
            </a:r>
          </a:p>
          <a:p>
            <a:pPr algn="l"/>
            <a:r>
              <a:rPr lang="en-US" sz="2200" dirty="0">
                <a:solidFill>
                  <a:srgbClr val="000000"/>
                </a:solidFill>
                <a:latin typeface="Minion Pro" panose="02040503050201020203" pitchFamily="18" charset="0"/>
              </a:rPr>
              <a:t>   Admissions team restructuring and Registrars’ increased use of Slate (Enrolled Student       </a:t>
            </a:r>
          </a:p>
          <a:p>
            <a:pPr algn="l"/>
            <a:r>
              <a:rPr lang="en-US" sz="2200" dirty="0">
                <a:solidFill>
                  <a:srgbClr val="000000"/>
                </a:solidFill>
                <a:latin typeface="Minion Pro" panose="02040503050201020203" pitchFamily="18" charset="0"/>
              </a:rPr>
              <a:t>   Management).</a:t>
            </a:r>
          </a:p>
        </p:txBody>
      </p:sp>
      <p:pic>
        <p:nvPicPr>
          <p:cNvPr id="15" name="Picture 14">
            <a:extLst>
              <a:ext uri="{FF2B5EF4-FFF2-40B4-BE49-F238E27FC236}">
                <a16:creationId xmlns:a16="http://schemas.microsoft.com/office/drawing/2014/main" id="{6E6693CB-63B6-E504-67B6-A3C75B9BC0C3}"/>
              </a:ext>
              <a:ext uri="{C183D7F6-B498-43B3-948B-1728B52AA6E4}">
                <adec:decorative xmlns:adec="http://schemas.microsoft.com/office/drawing/2017/decorative" val="1"/>
              </a:ext>
            </a:extLst>
          </p:cNvPr>
          <p:cNvPicPr>
            <a:picLocks noChangeAspect="1"/>
          </p:cNvPicPr>
          <p:nvPr/>
        </p:nvPicPr>
        <p:blipFill rotWithShape="1">
          <a:blip r:embed="rId3"/>
          <a:srcRect l="53524" t="57006" r="25410" b="26270"/>
          <a:stretch/>
        </p:blipFill>
        <p:spPr>
          <a:xfrm>
            <a:off x="1160293" y="3025594"/>
            <a:ext cx="3122567" cy="2344965"/>
          </a:xfrm>
          <a:prstGeom prst="rect">
            <a:avLst/>
          </a:prstGeom>
        </p:spPr>
      </p:pic>
      <p:pic>
        <p:nvPicPr>
          <p:cNvPr id="16" name="Picture 15">
            <a:extLst>
              <a:ext uri="{FF2B5EF4-FFF2-40B4-BE49-F238E27FC236}">
                <a16:creationId xmlns:a16="http://schemas.microsoft.com/office/drawing/2014/main" id="{1465A3C1-81E6-462E-0DAE-DD8755B55C84}"/>
              </a:ext>
              <a:ext uri="{C183D7F6-B498-43B3-948B-1728B52AA6E4}">
                <adec:decorative xmlns:adec="http://schemas.microsoft.com/office/drawing/2017/decorative" val="1"/>
              </a:ext>
            </a:extLst>
          </p:cNvPr>
          <p:cNvPicPr>
            <a:picLocks noChangeAspect="1"/>
          </p:cNvPicPr>
          <p:nvPr/>
        </p:nvPicPr>
        <p:blipFill rotWithShape="1">
          <a:blip r:embed="rId4"/>
          <a:srcRect l="35819" t="34816" r="7704" b="32836"/>
          <a:stretch/>
        </p:blipFill>
        <p:spPr>
          <a:xfrm>
            <a:off x="5239969" y="3946048"/>
            <a:ext cx="3189158" cy="2344964"/>
          </a:xfrm>
          <a:prstGeom prst="rect">
            <a:avLst/>
          </a:prstGeom>
        </p:spPr>
      </p:pic>
      <p:pic>
        <p:nvPicPr>
          <p:cNvPr id="17" name="Picture 16">
            <a:extLst>
              <a:ext uri="{FF2B5EF4-FFF2-40B4-BE49-F238E27FC236}">
                <a16:creationId xmlns:a16="http://schemas.microsoft.com/office/drawing/2014/main" id="{32984EAD-21BB-C4B4-30A9-191ABF65C760}"/>
              </a:ext>
              <a:ext uri="{C183D7F6-B498-43B3-948B-1728B52AA6E4}">
                <adec:decorative xmlns:adec="http://schemas.microsoft.com/office/drawing/2017/decorative" val="1"/>
              </a:ext>
            </a:extLst>
          </p:cNvPr>
          <p:cNvPicPr>
            <a:picLocks noChangeAspect="1"/>
          </p:cNvPicPr>
          <p:nvPr/>
        </p:nvPicPr>
        <p:blipFill rotWithShape="1">
          <a:blip r:embed="rId5"/>
          <a:srcRect l="42623" t="43907" r="9754" b="23363"/>
          <a:stretch/>
        </p:blipFill>
        <p:spPr>
          <a:xfrm>
            <a:off x="1453856" y="4594809"/>
            <a:ext cx="3286593" cy="1696203"/>
          </a:xfrm>
          <a:prstGeom prst="rect">
            <a:avLst/>
          </a:prstGeom>
        </p:spPr>
      </p:pic>
      <p:pic>
        <p:nvPicPr>
          <p:cNvPr id="18" name="Picture 17">
            <a:extLst>
              <a:ext uri="{FF2B5EF4-FFF2-40B4-BE49-F238E27FC236}">
                <a16:creationId xmlns:a16="http://schemas.microsoft.com/office/drawing/2014/main" id="{4DAA22C2-BB9B-4E2F-AD6E-AA65091E0DB3}"/>
              </a:ext>
              <a:ext uri="{C183D7F6-B498-43B3-948B-1728B52AA6E4}">
                <adec:decorative xmlns:adec="http://schemas.microsoft.com/office/drawing/2017/decorative" val="1"/>
              </a:ext>
            </a:extLst>
          </p:cNvPr>
          <p:cNvPicPr>
            <a:picLocks noChangeAspect="1"/>
          </p:cNvPicPr>
          <p:nvPr/>
        </p:nvPicPr>
        <p:blipFill rotWithShape="1">
          <a:blip r:embed="rId6"/>
          <a:srcRect l="36064" t="46127" r="7624" b="14160"/>
          <a:stretch/>
        </p:blipFill>
        <p:spPr>
          <a:xfrm>
            <a:off x="4540113" y="3025593"/>
            <a:ext cx="3383164" cy="1569215"/>
          </a:xfrm>
          <a:prstGeom prst="rect">
            <a:avLst/>
          </a:prstGeom>
        </p:spPr>
      </p:pic>
      <p:grpSp>
        <p:nvGrpSpPr>
          <p:cNvPr id="2" name="Group 1">
            <a:extLst>
              <a:ext uri="{FF2B5EF4-FFF2-40B4-BE49-F238E27FC236}">
                <a16:creationId xmlns:a16="http://schemas.microsoft.com/office/drawing/2014/main" id="{7A7C56E1-32D7-4FB0-3A91-E769AEDB024E}"/>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33808164-5C0D-DDF6-8463-CF269A6569DE}"/>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E339FFEA-9510-6588-4337-446D66AF30DD}"/>
                </a:ext>
              </a:extLst>
            </p:cNvPr>
            <p:cNvPicPr>
              <a:picLocks noChangeAspect="1"/>
            </p:cNvPicPr>
            <p:nvPr/>
          </p:nvPicPr>
          <p:blipFill rotWithShape="1">
            <a:blip r:embed="rId7"/>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541844170"/>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E8F38-64BE-0BA3-70ED-66094A0AF78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C2253B03-9E12-78F3-6580-3E4F1A2399D6}"/>
              </a:ext>
              <a:ext uri="{C183D7F6-B498-43B3-948B-1728B52AA6E4}">
                <adec:decorative xmlns:adec="http://schemas.microsoft.com/office/drawing/2017/decorative" val="1"/>
              </a:ext>
            </a:extLst>
          </p:cNvPr>
          <p:cNvGrpSpPr/>
          <p:nvPr/>
        </p:nvGrpSpPr>
        <p:grpSpPr>
          <a:xfrm>
            <a:off x="9265921" y="4269529"/>
            <a:ext cx="2695956" cy="2502408"/>
            <a:chOff x="9265921" y="4088554"/>
            <a:chExt cx="2695956" cy="2502408"/>
          </a:xfrm>
        </p:grpSpPr>
        <p:sp>
          <p:nvSpPr>
            <p:cNvPr id="7" name="Oval 6">
              <a:extLst>
                <a:ext uri="{FF2B5EF4-FFF2-40B4-BE49-F238E27FC236}">
                  <a16:creationId xmlns:a16="http://schemas.microsoft.com/office/drawing/2014/main" id="{5F2E4D07-C33B-FCD8-2FC9-77770AA06CC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5CC720-691E-FD1B-7238-F6B0560AAB7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3" name="Title 3">
            <a:extLst>
              <a:ext uri="{FF2B5EF4-FFF2-40B4-BE49-F238E27FC236}">
                <a16:creationId xmlns:a16="http://schemas.microsoft.com/office/drawing/2014/main" id="{068117F0-1DD7-A0E2-7223-52555C218463}"/>
              </a:ext>
            </a:extLst>
          </p:cNvPr>
          <p:cNvSpPr txBox="1">
            <a:spLocks noGrp="1"/>
          </p:cNvSpPr>
          <p:nvPr>
            <p:ph type="title" idx="4294967295"/>
          </p:nvPr>
        </p:nvSpPr>
        <p:spPr>
          <a:xfrm>
            <a:off x="838200" y="1058"/>
            <a:ext cx="9653337" cy="9717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Graduate School (page 2)</a:t>
            </a:r>
          </a:p>
        </p:txBody>
      </p:sp>
      <p:pic>
        <p:nvPicPr>
          <p:cNvPr id="5" name="Picture 4" descr="Notetaker Poster from the Graduate School 2023 Annual Retreat - Change Psychological Safety Session">
            <a:extLst>
              <a:ext uri="{FF2B5EF4-FFF2-40B4-BE49-F238E27FC236}">
                <a16:creationId xmlns:a16="http://schemas.microsoft.com/office/drawing/2014/main" id="{FFC81E09-5B96-1444-5B64-6CE2B249AA7C}"/>
              </a:ext>
            </a:extLst>
          </p:cNvPr>
          <p:cNvPicPr>
            <a:picLocks noChangeAspect="1"/>
          </p:cNvPicPr>
          <p:nvPr/>
        </p:nvPicPr>
        <p:blipFill rotWithShape="1">
          <a:blip r:embed="rId3"/>
          <a:srcRect l="8853" t="6168" r="8361" b="9488"/>
          <a:stretch/>
        </p:blipFill>
        <p:spPr>
          <a:xfrm>
            <a:off x="269668" y="885253"/>
            <a:ext cx="4826832" cy="3268267"/>
          </a:xfrm>
          <a:prstGeom prst="rect">
            <a:avLst/>
          </a:prstGeom>
        </p:spPr>
      </p:pic>
      <p:pic>
        <p:nvPicPr>
          <p:cNvPr id="4" name="Picture 3" descr="Notetaker Poster from the Graduate School 2023 Annual Retreat - Change Management Session">
            <a:extLst>
              <a:ext uri="{FF2B5EF4-FFF2-40B4-BE49-F238E27FC236}">
                <a16:creationId xmlns:a16="http://schemas.microsoft.com/office/drawing/2014/main" id="{E1ABC905-AAA8-4E7B-00AB-784ED7EDEF2E}"/>
              </a:ext>
            </a:extLst>
          </p:cNvPr>
          <p:cNvPicPr>
            <a:picLocks noChangeAspect="1"/>
          </p:cNvPicPr>
          <p:nvPr/>
        </p:nvPicPr>
        <p:blipFill rotWithShape="1">
          <a:blip r:embed="rId4"/>
          <a:srcRect l="7869" t="5799" r="8361" b="9119"/>
          <a:stretch/>
        </p:blipFill>
        <p:spPr>
          <a:xfrm>
            <a:off x="5157263" y="1306540"/>
            <a:ext cx="4826833" cy="3268268"/>
          </a:xfrm>
          <a:prstGeom prst="rect">
            <a:avLst/>
          </a:prstGeom>
        </p:spPr>
      </p:pic>
      <p:pic>
        <p:nvPicPr>
          <p:cNvPr id="12" name="Picture 11">
            <a:extLst>
              <a:ext uri="{FF2B5EF4-FFF2-40B4-BE49-F238E27FC236}">
                <a16:creationId xmlns:a16="http://schemas.microsoft.com/office/drawing/2014/main" id="{C2FFCE51-F256-B596-7423-473BDA372AE7}"/>
              </a:ext>
              <a:ext uri="{C183D7F6-B498-43B3-948B-1728B52AA6E4}">
                <adec:decorative xmlns:adec="http://schemas.microsoft.com/office/drawing/2017/decorative" val="1"/>
              </a:ext>
            </a:extLst>
          </p:cNvPr>
          <p:cNvPicPr>
            <a:picLocks noChangeAspect="1"/>
          </p:cNvPicPr>
          <p:nvPr/>
        </p:nvPicPr>
        <p:blipFill rotWithShape="1">
          <a:blip r:embed="rId5"/>
          <a:srcRect l="39180" t="48839" r="13844" b="32884"/>
          <a:stretch/>
        </p:blipFill>
        <p:spPr>
          <a:xfrm>
            <a:off x="838200" y="4405498"/>
            <a:ext cx="3305174" cy="1698959"/>
          </a:xfrm>
          <a:prstGeom prst="rect">
            <a:avLst/>
          </a:prstGeom>
        </p:spPr>
      </p:pic>
      <p:pic>
        <p:nvPicPr>
          <p:cNvPr id="13" name="Picture 12">
            <a:extLst>
              <a:ext uri="{FF2B5EF4-FFF2-40B4-BE49-F238E27FC236}">
                <a16:creationId xmlns:a16="http://schemas.microsoft.com/office/drawing/2014/main" id="{52890AE2-A15A-0C8F-60DF-5C6C611CE5DB}"/>
              </a:ext>
              <a:ext uri="{C183D7F6-B498-43B3-948B-1728B52AA6E4}">
                <adec:decorative xmlns:adec="http://schemas.microsoft.com/office/drawing/2017/decorative" val="1"/>
              </a:ext>
            </a:extLst>
          </p:cNvPr>
          <p:cNvPicPr>
            <a:picLocks noChangeAspect="1"/>
          </p:cNvPicPr>
          <p:nvPr/>
        </p:nvPicPr>
        <p:blipFill rotWithShape="1">
          <a:blip r:embed="rId6"/>
          <a:srcRect l="10985" t="25716" r="11311" b="21906"/>
          <a:stretch/>
        </p:blipFill>
        <p:spPr>
          <a:xfrm>
            <a:off x="4381522" y="4877174"/>
            <a:ext cx="3189158" cy="1818928"/>
          </a:xfrm>
          <a:prstGeom prst="rect">
            <a:avLst/>
          </a:prstGeom>
        </p:spPr>
      </p:pic>
      <p:grpSp>
        <p:nvGrpSpPr>
          <p:cNvPr id="14" name="Group 13">
            <a:extLst>
              <a:ext uri="{FF2B5EF4-FFF2-40B4-BE49-F238E27FC236}">
                <a16:creationId xmlns:a16="http://schemas.microsoft.com/office/drawing/2014/main" id="{22FD93A9-F2AC-8B65-2CE4-B2891FFEE5C3}"/>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5" name="TextBox 14">
              <a:extLst>
                <a:ext uri="{FF2B5EF4-FFF2-40B4-BE49-F238E27FC236}">
                  <a16:creationId xmlns:a16="http://schemas.microsoft.com/office/drawing/2014/main" id="{7825E94C-B39D-B17E-C714-5F7D7832B67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6" name="Picture 15">
              <a:extLst>
                <a:ext uri="{FF2B5EF4-FFF2-40B4-BE49-F238E27FC236}">
                  <a16:creationId xmlns:a16="http://schemas.microsoft.com/office/drawing/2014/main" id="{2B0FEE41-1B11-1AC6-B584-2B4251B7A2EF}"/>
                </a:ext>
              </a:extLst>
            </p:cNvPr>
            <p:cNvPicPr>
              <a:picLocks noChangeAspect="1"/>
            </p:cNvPicPr>
            <p:nvPr/>
          </p:nvPicPr>
          <p:blipFill rotWithShape="1">
            <a:blip r:embed="rId7"/>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891467670"/>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FABA6-8108-D22D-45F4-D1496F5DF9B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64DD936-3D67-B6FC-46DE-8F5299599D9E}"/>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396DEB45-0D96-4372-881F-1C178D54BD00}"/>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2EA942E-B201-1730-415C-BA69C43168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85746788-588B-237F-029B-AF5923DFFBFA}"/>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University Libraries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9726204D-1F30-0F79-8127-4F4F3AB48D13}"/>
              </a:ext>
            </a:extLst>
          </p:cNvPr>
          <p:cNvSpPr txBox="1"/>
          <p:nvPr/>
        </p:nvSpPr>
        <p:spPr>
          <a:xfrm>
            <a:off x="423671" y="1121501"/>
            <a:ext cx="9758173" cy="5001369"/>
          </a:xfrm>
          <a:prstGeom prst="rect">
            <a:avLst/>
          </a:prstGeom>
          <a:noFill/>
        </p:spPr>
        <p:txBody>
          <a:bodyPr wrap="square" rtlCol="0">
            <a:spAutoFit/>
          </a:bodyPr>
          <a:lstStyle/>
          <a:p>
            <a:pPr marL="285750" indent="-285750">
              <a:buFont typeface="Arial" panose="020B0604020202020204" pitchFamily="34" charset="0"/>
              <a:buChar char="•"/>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Innovation in the Face of Competition:</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Acknowledging the growing competition in the information brokerage space, we are committed to remaining nimble and seizing new opportunities to serve our users effectively.</a:t>
            </a:r>
          </a:p>
          <a:p>
            <a:pPr marL="285750" indent="-285750">
              <a:buFont typeface="Arial" panose="020B0604020202020204" pitchFamily="34" charset="0"/>
              <a:buChar char="•"/>
            </a:pPr>
            <a:endParaRPr lang="en-US" sz="1200" kern="100" dirty="0">
              <a:solidFill>
                <a:srgbClr val="2F5496"/>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Strategic Planning:</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Agile management and continuous improvement form the foundation of our strategic planning process, guiding decisions that define our identity and future direction.</a:t>
            </a:r>
            <a:endParaRPr lang="en-US" sz="1800" kern="100" dirty="0">
              <a:solidFill>
                <a:srgbClr val="2F5496"/>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2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Agile Tools and Collaboration:</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Implementing Jira across departments has revolutionized our planning and communication workflows, enhancing cross-departmental collaboration and efficiency in project management.</a:t>
            </a:r>
          </a:p>
          <a:p>
            <a:pPr marL="285750" indent="-285750">
              <a:buFont typeface="Arial" panose="020B0604020202020204" pitchFamily="34" charset="0"/>
              <a:buChar char="•"/>
            </a:pPr>
            <a:endPar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User-Centric Approach:</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our core, we focus on delivering resources and services that meet </a:t>
            </a:r>
            <a:endParaRPr lang="en-US" kern="0"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the evolving needs of our users.</a:t>
            </a:r>
            <a:endParaRPr lang="en-US" sz="1800" kern="100" dirty="0">
              <a:solidFill>
                <a:srgbClr val="2F5496"/>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Symbol" pitchFamily="2" charset="2"/>
              <a:buChar char=""/>
              <a:tabLst>
                <a:tab pos="914400" algn="l"/>
              </a:tabLst>
            </a:pPr>
            <a:r>
              <a:rPr lang="en-US"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Student Success</a:t>
            </a:r>
            <a:r>
              <a:rPr lang="en-US" sz="11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742950" marR="0" lvl="1" indent="-285750">
              <a:spcBef>
                <a:spcPts val="0"/>
              </a:spcBef>
              <a:spcAft>
                <a:spcPts val="0"/>
              </a:spcAft>
              <a:buSzPts val="1000"/>
              <a:buFont typeface="Symbol" pitchFamily="2" charset="2"/>
              <a:buChar char=""/>
              <a:tabLst>
                <a:tab pos="914400" algn="l"/>
              </a:tabLst>
            </a:pPr>
            <a:r>
              <a:rPr lang="en-US"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Research Impact</a:t>
            </a:r>
          </a:p>
          <a:p>
            <a:pPr marL="742950" marR="0" lvl="1" indent="-285750">
              <a:spcBef>
                <a:spcPts val="0"/>
              </a:spcBef>
              <a:spcAft>
                <a:spcPts val="0"/>
              </a:spcAft>
              <a:buSzPts val="1000"/>
              <a:buFont typeface="Symbol" pitchFamily="2" charset="2"/>
              <a:buChar char=""/>
              <a:tabLst>
                <a:tab pos="914400" algn="l"/>
              </a:tabLst>
            </a:pPr>
            <a:r>
              <a:rPr lang="en-US"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Modern Spaces</a:t>
            </a:r>
            <a:endParaRPr lang="en-US" sz="1100" b="1" kern="0" dirty="0">
              <a:solidFill>
                <a:srgbClr val="2F5496"/>
              </a:solidFill>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SzPts val="1000"/>
              <a:buFont typeface="Symbol" pitchFamily="2" charset="2"/>
              <a:buChar char=""/>
              <a:tabLst>
                <a:tab pos="914400" algn="l"/>
              </a:tabLst>
            </a:pPr>
            <a:r>
              <a:rPr lang="en-US" sz="11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Point-Of-Need Services</a:t>
            </a:r>
            <a:r>
              <a:rPr lang="en-US" sz="11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dirty="0">
              <a:solidFill>
                <a:srgbClr val="2F5496"/>
              </a:solidFill>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2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b="1"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Outcomes:</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 These agile practices ensure that University Libraries keep pace with </a:t>
            </a:r>
          </a:p>
          <a:p>
            <a:r>
              <a:rPr lang="en-US" kern="0" dirty="0">
                <a:solidFill>
                  <a:srgbClr val="2F5496"/>
                </a:solidFill>
                <a:latin typeface="Calibri" panose="020F0502020204030204" pitchFamily="34" charset="0"/>
                <a:ea typeface="Times New Roman" panose="02020603050405020304" pitchFamily="18" charset="0"/>
                <a:cs typeface="Times New Roman" panose="02020603050405020304" pitchFamily="18" charset="0"/>
              </a:rPr>
              <a:t>     </a:t>
            </a:r>
            <a:r>
              <a:rPr lang="en-US" sz="1800" kern="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rPr>
              <a:t>and out-change the competition, securing our vital role in the information ecosystem.</a:t>
            </a:r>
            <a:endParaRPr lang="en-US" sz="1800" kern="100" dirty="0">
              <a:solidFill>
                <a:srgbClr val="2F5496"/>
              </a:solidFill>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2C4EDC49-6B82-EC72-A07C-729E669AEE03}"/>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8AFC11F6-1DB6-8C46-FC5E-1D378CE04F0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F409454E-5501-14F0-252D-EC4A4F09580A}"/>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3351709213"/>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C3232-ADDC-AAB1-27E9-59DA62D517D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01EAFC8-40F1-BCB4-3BBB-4160D0413AD3}"/>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973CF592-B160-91D5-1488-D9B6790C276C}"/>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ECA514-EA16-7B34-22F5-A40AD92880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339FD7FB-E0AB-EB88-2739-722258D7F2A9}"/>
              </a:ext>
            </a:extLst>
          </p:cNvPr>
          <p:cNvSpPr txBox="1">
            <a:spLocks noGrp="1"/>
          </p:cNvSpPr>
          <p:nvPr>
            <p:ph type="title" idx="4294967295"/>
          </p:nvPr>
        </p:nvSpPr>
        <p:spPr>
          <a:xfrm>
            <a:off x="35651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University Libraries (Page 2)</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4" name="Content Placeholder 2">
            <a:extLst>
              <a:ext uri="{FF2B5EF4-FFF2-40B4-BE49-F238E27FC236}">
                <a16:creationId xmlns:a16="http://schemas.microsoft.com/office/drawing/2014/main" id="{CBA98356-BB2B-7B0D-64C3-E4FA8E4459D5}"/>
              </a:ext>
            </a:extLst>
          </p:cNvPr>
          <p:cNvSpPr>
            <a:spLocks noGrp="1"/>
          </p:cNvSpPr>
          <p:nvPr>
            <p:ph idx="1"/>
          </p:nvPr>
        </p:nvSpPr>
        <p:spPr>
          <a:xfrm>
            <a:off x="3790950" y="1500931"/>
            <a:ext cx="6648450" cy="2063912"/>
          </a:xfrm>
        </p:spPr>
        <p:txBody>
          <a:bodyPr>
            <a:noAutofit/>
          </a:bodyPr>
          <a:lstStyle/>
          <a:p>
            <a:pPr marL="0" indent="0">
              <a:buNone/>
            </a:pPr>
            <a:r>
              <a:rPr lang="en-US" sz="2200" kern="100" dirty="0">
                <a:solidFill>
                  <a:srgbClr val="2F5496"/>
                </a:solidFill>
                <a:effectLst/>
                <a:latin typeface="Calibri" panose="020F0502020204030204" pitchFamily="34" charset="0"/>
                <a:ea typeface="Aptos" panose="020B0004020202020204" pitchFamily="34" charset="0"/>
                <a:cs typeface="Times New Roman" panose="02020603050405020304" pitchFamily="18" charset="0"/>
              </a:rPr>
              <a:t>“At University Libraries, we recognize the critical need for agility in our management and strategic planning to stay ahead in the rapidly changing landscape of information brokerage. Acknowledging the challenges of competing services and the evolving demands of our academic community, we've adopted an agile methodology not just as a practice but as a principle that informs our every action. </a:t>
            </a:r>
          </a:p>
        </p:txBody>
      </p:sp>
      <p:pic>
        <p:nvPicPr>
          <p:cNvPr id="5" name="Picture 4">
            <a:extLst>
              <a:ext uri="{FF2B5EF4-FFF2-40B4-BE49-F238E27FC236}">
                <a16:creationId xmlns:a16="http://schemas.microsoft.com/office/drawing/2014/main" id="{5ACAD3BD-D507-0AAE-7275-49B9FE645CBD}"/>
              </a:ext>
              <a:ext uri="{C183D7F6-B498-43B3-948B-1728B52AA6E4}">
                <adec:decorative xmlns:adec="http://schemas.microsoft.com/office/drawing/2017/decorative" val="1"/>
              </a:ext>
            </a:extLst>
          </p:cNvPr>
          <p:cNvPicPr>
            <a:picLocks noChangeAspect="1"/>
          </p:cNvPicPr>
          <p:nvPr/>
        </p:nvPicPr>
        <p:blipFill rotWithShape="1">
          <a:blip r:embed="rId3"/>
          <a:srcRect l="27517" t="31944" r="27257" b="28133"/>
          <a:stretch/>
        </p:blipFill>
        <p:spPr>
          <a:xfrm>
            <a:off x="276225" y="1507053"/>
            <a:ext cx="3181350" cy="2312471"/>
          </a:xfrm>
          <a:prstGeom prst="rect">
            <a:avLst/>
          </a:prstGeom>
        </p:spPr>
      </p:pic>
      <p:sp>
        <p:nvSpPr>
          <p:cNvPr id="12" name="Content Placeholder 2">
            <a:extLst>
              <a:ext uri="{FF2B5EF4-FFF2-40B4-BE49-F238E27FC236}">
                <a16:creationId xmlns:a16="http://schemas.microsoft.com/office/drawing/2014/main" id="{A9D51B57-C4AE-DDF6-B88D-A510FBA8B28D}"/>
              </a:ext>
            </a:extLst>
          </p:cNvPr>
          <p:cNvSpPr txBox="1">
            <a:spLocks/>
          </p:cNvSpPr>
          <p:nvPr/>
        </p:nvSpPr>
        <p:spPr>
          <a:xfrm>
            <a:off x="423671" y="4252808"/>
            <a:ext cx="8648702" cy="1940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kern="100" dirty="0">
                <a:solidFill>
                  <a:srgbClr val="2F5496"/>
                </a:solidFill>
                <a:latin typeface="Calibri" panose="020F0502020204030204" pitchFamily="34" charset="0"/>
                <a:ea typeface="Aptos" panose="020B0004020202020204" pitchFamily="34" charset="0"/>
                <a:cs typeface="Times New Roman" panose="02020603050405020304" pitchFamily="18" charset="0"/>
              </a:rPr>
              <a:t>This approach has led us to embrace innovative tools like Jira, enhancing our project management and cross-departmental collaboration, ensuring that we remain responsive and proactive in meeting the needs of our users. We affirm our commitment to continually adapting our strategies and services to outpace our competition, ensuring our enduring relevance and impact.”</a:t>
            </a:r>
            <a:endParaRPr lang="en-US" sz="2200" kern="100" dirty="0">
              <a:latin typeface="Aptos" panose="020B0004020202020204" pitchFamily="34" charset="0"/>
              <a:ea typeface="Aptos" panose="020B000402020202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4374C40D-5148-8AE5-CF77-44BDB6FE2F0B}"/>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3" name="TextBox 12">
              <a:extLst>
                <a:ext uri="{FF2B5EF4-FFF2-40B4-BE49-F238E27FC236}">
                  <a16:creationId xmlns:a16="http://schemas.microsoft.com/office/drawing/2014/main" id="{E57E7A33-5206-9D1D-6108-D767417E353E}"/>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4" name="Picture 13">
              <a:extLst>
                <a:ext uri="{FF2B5EF4-FFF2-40B4-BE49-F238E27FC236}">
                  <a16:creationId xmlns:a16="http://schemas.microsoft.com/office/drawing/2014/main" id="{5C41F272-EF17-02AD-3280-17A3C08412FC}"/>
                </a:ext>
              </a:extLst>
            </p:cNvPr>
            <p:cNvPicPr>
              <a:picLocks noChangeAspect="1"/>
            </p:cNvPicPr>
            <p:nvPr/>
          </p:nvPicPr>
          <p:blipFill rotWithShape="1">
            <a:blip r:embed="rId4"/>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701041158"/>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0180-6F11-BDE3-8333-D82DA7CE67DA}"/>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0824359-AC16-EBD2-8200-AF0C59AF249B}"/>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03502C64-1F49-9078-D82A-128707DFF0B0}"/>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8B118A0-689B-64BD-37B4-B3C8A8A5928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D38DBFE3-7C71-AD79-95E0-CDFE12476342}"/>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Office of Finance</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5" name="TextBox 4">
            <a:extLst>
              <a:ext uri="{FF2B5EF4-FFF2-40B4-BE49-F238E27FC236}">
                <a16:creationId xmlns:a16="http://schemas.microsoft.com/office/drawing/2014/main" id="{BFBA98E0-DCA5-D724-0312-416F444E37B2}"/>
              </a:ext>
            </a:extLst>
          </p:cNvPr>
          <p:cNvSpPr txBox="1"/>
          <p:nvPr/>
        </p:nvSpPr>
        <p:spPr>
          <a:xfrm>
            <a:off x="838200" y="1144602"/>
            <a:ext cx="9657901"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Student Account Services – Robotic Process for daily Parent Plus emails and daily Residency process.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P-card: Amazon Business Integration in Concur; Access Online (banking software) made available to campus.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Purchasing: developed and implemented a maintenance program to periodically review and update purchasing procedures.</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Established the Banner Finance Users </a:t>
            </a:r>
          </a:p>
          <a:p>
            <a:r>
              <a:rPr lang="en-US" sz="2800" dirty="0">
                <a:latin typeface="Minion Pro" panose="02040503050201020203" pitchFamily="18" charset="0"/>
              </a:rPr>
              <a:t>    Community of Practice.</a:t>
            </a:r>
          </a:p>
        </p:txBody>
      </p:sp>
      <p:grpSp>
        <p:nvGrpSpPr>
          <p:cNvPr id="12" name="Group 11">
            <a:extLst>
              <a:ext uri="{FF2B5EF4-FFF2-40B4-BE49-F238E27FC236}">
                <a16:creationId xmlns:a16="http://schemas.microsoft.com/office/drawing/2014/main" id="{D2817013-A785-3B61-EBBE-DBAF8A3A9212}"/>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3" name="TextBox 12">
              <a:extLst>
                <a:ext uri="{FF2B5EF4-FFF2-40B4-BE49-F238E27FC236}">
                  <a16:creationId xmlns:a16="http://schemas.microsoft.com/office/drawing/2014/main" id="{3B04062E-5761-ADCE-EB67-0E6B46BCBA5F}"/>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4" name="Picture 13">
              <a:extLst>
                <a:ext uri="{FF2B5EF4-FFF2-40B4-BE49-F238E27FC236}">
                  <a16:creationId xmlns:a16="http://schemas.microsoft.com/office/drawing/2014/main" id="{D8413FBE-6D2E-9A38-21D1-8A092A03C0F3}"/>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376574048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80D1-4114-6A05-66CB-900C446806C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EF0FE416-D995-B8DD-7441-4F58D9B7708C}"/>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93F3FC06-BCD4-327B-A2DF-E23D35701A18}"/>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499C802-D383-8A1D-E929-07626F4D07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4F1FF394-D5B2-2D44-ABBC-DF1954D5FEE4}"/>
              </a:ext>
            </a:extLst>
          </p:cNvPr>
          <p:cNvSpPr txBox="1">
            <a:spLocks noGrp="1"/>
          </p:cNvSpPr>
          <p:nvPr>
            <p:ph type="title" idx="4294967295"/>
          </p:nvPr>
        </p:nvSpPr>
        <p:spPr>
          <a:xfrm>
            <a:off x="0" y="1057"/>
            <a:ext cx="1044909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Compliance and Risk Services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pic>
        <p:nvPicPr>
          <p:cNvPr id="4" name="Graphic 3" descr="Internet with solid fill">
            <a:extLst>
              <a:ext uri="{FF2B5EF4-FFF2-40B4-BE49-F238E27FC236}">
                <a16:creationId xmlns:a16="http://schemas.microsoft.com/office/drawing/2014/main" id="{4AC54809-A2F1-5630-13FF-0E35C4575A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933" y="1347751"/>
            <a:ext cx="914400" cy="914400"/>
          </a:xfrm>
          <a:prstGeom prst="rect">
            <a:avLst/>
          </a:prstGeom>
        </p:spPr>
      </p:pic>
      <p:sp>
        <p:nvSpPr>
          <p:cNvPr id="3" name="TextBox 2">
            <a:extLst>
              <a:ext uri="{FF2B5EF4-FFF2-40B4-BE49-F238E27FC236}">
                <a16:creationId xmlns:a16="http://schemas.microsoft.com/office/drawing/2014/main" id="{8E3A855C-D8D8-FC15-B71F-29FF2B15033F}"/>
              </a:ext>
            </a:extLst>
          </p:cNvPr>
          <p:cNvSpPr txBox="1"/>
          <p:nvPr/>
        </p:nvSpPr>
        <p:spPr>
          <a:xfrm>
            <a:off x="1052862" y="1362964"/>
            <a:ext cx="4308847" cy="1815882"/>
          </a:xfrm>
          <a:prstGeom prst="rect">
            <a:avLst/>
          </a:prstGeom>
          <a:noFill/>
        </p:spPr>
        <p:txBody>
          <a:bodyPr wrap="square" rtlCol="0">
            <a:spAutoFit/>
          </a:bodyPr>
          <a:lstStyle/>
          <a:p>
            <a:r>
              <a:rPr lang="en-US" sz="2800" b="1" dirty="0">
                <a:latin typeface="Minion Pro" panose="02040503050201020203" pitchFamily="18" charset="0"/>
              </a:rPr>
              <a:t>CERA</a:t>
            </a:r>
            <a:r>
              <a:rPr lang="en-US" sz="2800" dirty="0">
                <a:latin typeface="Minion Pro" panose="02040503050201020203" pitchFamily="18" charset="0"/>
              </a:rPr>
              <a:t> Implemented a new Policy Management system to streamline processes and improve transparency.</a:t>
            </a:r>
          </a:p>
        </p:txBody>
      </p:sp>
      <p:pic>
        <p:nvPicPr>
          <p:cNvPr id="12" name="Graphic 11" descr="Qr Code with solid fill">
            <a:extLst>
              <a:ext uri="{FF2B5EF4-FFF2-40B4-BE49-F238E27FC236}">
                <a16:creationId xmlns:a16="http://schemas.microsoft.com/office/drawing/2014/main" id="{D87CED2C-C3CF-049B-F2F3-0927CC8ADF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04" y="4171797"/>
            <a:ext cx="914400" cy="914400"/>
          </a:xfrm>
          <a:prstGeom prst="rect">
            <a:avLst/>
          </a:prstGeom>
        </p:spPr>
      </p:pic>
      <p:sp>
        <p:nvSpPr>
          <p:cNvPr id="14" name="TextBox 13">
            <a:extLst>
              <a:ext uri="{FF2B5EF4-FFF2-40B4-BE49-F238E27FC236}">
                <a16:creationId xmlns:a16="http://schemas.microsoft.com/office/drawing/2014/main" id="{ED0D77D8-1B57-DD55-A728-DCE59879F95B}"/>
              </a:ext>
            </a:extLst>
          </p:cNvPr>
          <p:cNvSpPr txBox="1"/>
          <p:nvPr/>
        </p:nvSpPr>
        <p:spPr>
          <a:xfrm>
            <a:off x="1052862" y="4171797"/>
            <a:ext cx="4308847" cy="2246769"/>
          </a:xfrm>
          <a:prstGeom prst="rect">
            <a:avLst/>
          </a:prstGeom>
          <a:noFill/>
        </p:spPr>
        <p:txBody>
          <a:bodyPr wrap="square" rtlCol="0">
            <a:spAutoFit/>
          </a:bodyPr>
          <a:lstStyle/>
          <a:p>
            <a:r>
              <a:rPr lang="en-US" sz="2800" b="1" dirty="0">
                <a:latin typeface="Minion Pro" panose="02040503050201020203" pitchFamily="18" charset="0"/>
              </a:rPr>
              <a:t>EHS</a:t>
            </a:r>
            <a:r>
              <a:rPr lang="en-US" sz="2800" b="0" dirty="0">
                <a:latin typeface="Minion Pro" panose="02040503050201020203" pitchFamily="18" charset="0"/>
              </a:rPr>
              <a:t> developed a new QR code keychain system to quickly provide building information to emergency responders!</a:t>
            </a:r>
            <a:endParaRPr lang="en-US" sz="2800" dirty="0"/>
          </a:p>
        </p:txBody>
      </p:sp>
      <p:pic>
        <p:nvPicPr>
          <p:cNvPr id="15" name="Picture 14">
            <a:extLst>
              <a:ext uri="{FF2B5EF4-FFF2-40B4-BE49-F238E27FC236}">
                <a16:creationId xmlns:a16="http://schemas.microsoft.com/office/drawing/2014/main" id="{DDC85B9C-2635-B451-634E-9D711C709477}"/>
              </a:ext>
              <a:ext uri="{C183D7F6-B498-43B3-948B-1728B52AA6E4}">
                <adec:decorative xmlns:adec="http://schemas.microsoft.com/office/drawing/2017/decorative" val="1"/>
              </a:ext>
            </a:extLst>
          </p:cNvPr>
          <p:cNvPicPr>
            <a:picLocks noChangeAspect="1"/>
          </p:cNvPicPr>
          <p:nvPr/>
        </p:nvPicPr>
        <p:blipFill rotWithShape="1">
          <a:blip r:embed="rId7"/>
          <a:srcRect t="1" b="27147"/>
          <a:stretch/>
        </p:blipFill>
        <p:spPr>
          <a:xfrm>
            <a:off x="5380238" y="1351613"/>
            <a:ext cx="4765307" cy="2541390"/>
          </a:xfrm>
          <a:prstGeom prst="rect">
            <a:avLst/>
          </a:prstGeom>
          <a:effectLst>
            <a:outerShdw blurRad="50800" dist="38100" dir="5400000" algn="t" rotWithShape="0">
              <a:prstClr val="black">
                <a:alpha val="40000"/>
              </a:prstClr>
            </a:outerShdw>
          </a:effectLst>
        </p:spPr>
      </p:pic>
      <p:pic>
        <p:nvPicPr>
          <p:cNvPr id="16" name="Picture 6" descr="Knox Box Program | Pontiac, IL - Official Website">
            <a:extLst>
              <a:ext uri="{FF2B5EF4-FFF2-40B4-BE49-F238E27FC236}">
                <a16:creationId xmlns:a16="http://schemas.microsoft.com/office/drawing/2014/main" id="{BA321EFB-BD33-8444-EF05-FD7256D4D9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1672"/>
          <a:stretch/>
        </p:blipFill>
        <p:spPr bwMode="auto">
          <a:xfrm>
            <a:off x="5380238" y="4285061"/>
            <a:ext cx="3839825" cy="224676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B84C429-F886-7377-7064-AE300C29EB3B}"/>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3" name="TextBox 12">
              <a:extLst>
                <a:ext uri="{FF2B5EF4-FFF2-40B4-BE49-F238E27FC236}">
                  <a16:creationId xmlns:a16="http://schemas.microsoft.com/office/drawing/2014/main" id="{5BA4E798-90D6-66FE-7269-F1308B15C657}"/>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7" name="Picture 16">
              <a:extLst>
                <a:ext uri="{FF2B5EF4-FFF2-40B4-BE49-F238E27FC236}">
                  <a16:creationId xmlns:a16="http://schemas.microsoft.com/office/drawing/2014/main" id="{D1D9059C-3169-FD34-BB07-003DDC40E069}"/>
                </a:ext>
              </a:extLst>
            </p:cNvPr>
            <p:cNvPicPr>
              <a:picLocks noChangeAspect="1"/>
            </p:cNvPicPr>
            <p:nvPr/>
          </p:nvPicPr>
          <p:blipFill rotWithShape="1">
            <a:blip r:embed="rId9"/>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57747211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69392-8933-DFC0-2232-D44968B3A9D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A28316C-E5B7-600E-59EA-BC75DE3848A4}"/>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E4D4F248-CA1D-E44E-C556-BFFA9E5BD2FC}"/>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2B8F3A4-0F11-525F-39D1-A20C01BEFD8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15" name="Title 3">
            <a:extLst>
              <a:ext uri="{FF2B5EF4-FFF2-40B4-BE49-F238E27FC236}">
                <a16:creationId xmlns:a16="http://schemas.microsoft.com/office/drawing/2014/main" id="{22026894-02CF-E108-4A92-DD140FC690E8}"/>
              </a:ext>
            </a:extLst>
          </p:cNvPr>
          <p:cNvSpPr txBox="1">
            <a:spLocks noGrp="1"/>
          </p:cNvSpPr>
          <p:nvPr>
            <p:ph type="title" idx="4294967295"/>
          </p:nvPr>
        </p:nvSpPr>
        <p:spPr>
          <a:xfrm>
            <a:off x="0" y="1057"/>
            <a:ext cx="1044909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Compliance and Risk Services (page 2)</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pic>
        <p:nvPicPr>
          <p:cNvPr id="5" name="Graphic 4" descr="Link with solid fill">
            <a:extLst>
              <a:ext uri="{FF2B5EF4-FFF2-40B4-BE49-F238E27FC236}">
                <a16:creationId xmlns:a16="http://schemas.microsoft.com/office/drawing/2014/main" id="{55E8B702-4C06-8DAA-EB0D-E05C432644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2038" y="1553304"/>
            <a:ext cx="914400" cy="914400"/>
          </a:xfrm>
          <a:prstGeom prst="rect">
            <a:avLst/>
          </a:prstGeom>
        </p:spPr>
      </p:pic>
      <p:sp>
        <p:nvSpPr>
          <p:cNvPr id="3" name="TextBox 2">
            <a:extLst>
              <a:ext uri="{FF2B5EF4-FFF2-40B4-BE49-F238E27FC236}">
                <a16:creationId xmlns:a16="http://schemas.microsoft.com/office/drawing/2014/main" id="{91BAF930-DF31-801E-16F0-6DF77F38A856}"/>
              </a:ext>
            </a:extLst>
          </p:cNvPr>
          <p:cNvSpPr txBox="1"/>
          <p:nvPr/>
        </p:nvSpPr>
        <p:spPr>
          <a:xfrm>
            <a:off x="937280" y="1524916"/>
            <a:ext cx="4815127" cy="1815882"/>
          </a:xfrm>
          <a:prstGeom prst="rect">
            <a:avLst/>
          </a:prstGeom>
          <a:noFill/>
        </p:spPr>
        <p:txBody>
          <a:bodyPr wrap="square" rtlCol="0">
            <a:spAutoFit/>
          </a:bodyPr>
          <a:lstStyle/>
          <a:p>
            <a:r>
              <a:rPr lang="en-US" sz="2800" b="1" dirty="0">
                <a:latin typeface="Minion Pro" panose="02040503050201020203" pitchFamily="18" charset="0"/>
              </a:rPr>
              <a:t>CERA</a:t>
            </a:r>
            <a:r>
              <a:rPr lang="en-US" sz="2800" dirty="0">
                <a:latin typeface="Minion Pro" panose="02040503050201020203" pitchFamily="18" charset="0"/>
              </a:rPr>
              <a:t> collaborated with other departments to consolidate reporting channels for Conflicts of Interest.</a:t>
            </a:r>
            <a:endParaRPr lang="en-US" sz="2800" dirty="0"/>
          </a:p>
        </p:txBody>
      </p:sp>
      <p:pic>
        <p:nvPicPr>
          <p:cNvPr id="13" name="Graphic 12" descr="Seat Belt with solid fill">
            <a:extLst>
              <a:ext uri="{FF2B5EF4-FFF2-40B4-BE49-F238E27FC236}">
                <a16:creationId xmlns:a16="http://schemas.microsoft.com/office/drawing/2014/main" id="{55BD3A94-C4B1-CA19-E84F-0BFB85E9C7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39" y="4403918"/>
            <a:ext cx="914400" cy="914400"/>
          </a:xfrm>
          <a:prstGeom prst="rect">
            <a:avLst/>
          </a:prstGeom>
        </p:spPr>
      </p:pic>
      <p:sp>
        <p:nvSpPr>
          <p:cNvPr id="14" name="TextBox 13">
            <a:extLst>
              <a:ext uri="{FF2B5EF4-FFF2-40B4-BE49-F238E27FC236}">
                <a16:creationId xmlns:a16="http://schemas.microsoft.com/office/drawing/2014/main" id="{C083F5D6-E262-0FE6-0636-99DA185FEC68}"/>
              </a:ext>
            </a:extLst>
          </p:cNvPr>
          <p:cNvSpPr txBox="1"/>
          <p:nvPr/>
        </p:nvSpPr>
        <p:spPr>
          <a:xfrm>
            <a:off x="982119" y="4393781"/>
            <a:ext cx="4927728" cy="1384995"/>
          </a:xfrm>
          <a:prstGeom prst="rect">
            <a:avLst/>
          </a:prstGeom>
          <a:noFill/>
        </p:spPr>
        <p:txBody>
          <a:bodyPr wrap="square" rtlCol="0">
            <a:spAutoFit/>
          </a:bodyPr>
          <a:lstStyle/>
          <a:p>
            <a:r>
              <a:rPr lang="en-US" sz="2800" b="1" dirty="0">
                <a:latin typeface="Minion Pro" panose="02040503050201020203" pitchFamily="18" charset="0"/>
              </a:rPr>
              <a:t>Risk Management </a:t>
            </a:r>
            <a:r>
              <a:rPr lang="en-US" sz="2800" b="0" dirty="0">
                <a:latin typeface="Minion Pro" panose="02040503050201020203" pitchFamily="18" charset="0"/>
              </a:rPr>
              <a:t>updated Utility Cart Safety standards to protect our campus community.</a:t>
            </a:r>
            <a:endParaRPr lang="en-US" sz="2800" b="0" dirty="0"/>
          </a:p>
        </p:txBody>
      </p:sp>
      <p:pic>
        <p:nvPicPr>
          <p:cNvPr id="16" name="Picture 15">
            <a:extLst>
              <a:ext uri="{FF2B5EF4-FFF2-40B4-BE49-F238E27FC236}">
                <a16:creationId xmlns:a16="http://schemas.microsoft.com/office/drawing/2014/main" id="{55F75F46-BC2D-0A35-2058-98BE74D822F4}"/>
              </a:ext>
              <a:ext uri="{C183D7F6-B498-43B3-948B-1728B52AA6E4}">
                <adec:decorative xmlns:adec="http://schemas.microsoft.com/office/drawing/2017/decorative" val="1"/>
              </a:ext>
            </a:extLst>
          </p:cNvPr>
          <p:cNvPicPr>
            <a:picLocks noChangeAspect="1"/>
          </p:cNvPicPr>
          <p:nvPr/>
        </p:nvPicPr>
        <p:blipFill rotWithShape="1">
          <a:blip r:embed="rId7"/>
          <a:srcRect l="265" r="15437" b="20863"/>
          <a:stretch/>
        </p:blipFill>
        <p:spPr>
          <a:xfrm>
            <a:off x="5909847" y="1353641"/>
            <a:ext cx="4216989" cy="2402666"/>
          </a:xfrm>
          <a:prstGeom prst="rect">
            <a:avLst/>
          </a:prstGeom>
          <a:effectLst>
            <a:outerShdw blurRad="50800" dist="38100" dir="5400000" algn="t" rotWithShape="0">
              <a:prstClr val="black">
                <a:alpha val="40000"/>
              </a:prstClr>
            </a:outerShdw>
          </a:effectLst>
        </p:spPr>
      </p:pic>
      <p:pic>
        <p:nvPicPr>
          <p:cNvPr id="17" name="Picture 2">
            <a:extLst>
              <a:ext uri="{FF2B5EF4-FFF2-40B4-BE49-F238E27FC236}">
                <a16:creationId xmlns:a16="http://schemas.microsoft.com/office/drawing/2014/main" id="{1871D0CD-778A-0C80-6EC8-7658FCA00C79}"/>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8760" y="3878906"/>
            <a:ext cx="2502408" cy="271205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07928BA-EE60-6418-79EB-C4583C973A9B}"/>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4" name="TextBox 3">
              <a:extLst>
                <a:ext uri="{FF2B5EF4-FFF2-40B4-BE49-F238E27FC236}">
                  <a16:creationId xmlns:a16="http://schemas.microsoft.com/office/drawing/2014/main" id="{C04F0E4E-8F13-6517-CD23-51090ADD6543}"/>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A632DB36-27FD-E015-8902-8F094240AD8A}"/>
                </a:ext>
              </a:extLst>
            </p:cNvPr>
            <p:cNvPicPr>
              <a:picLocks noChangeAspect="1"/>
            </p:cNvPicPr>
            <p:nvPr/>
          </p:nvPicPr>
          <p:blipFill rotWithShape="1">
            <a:blip r:embed="rId9"/>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328749687"/>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3E7EC-959F-F2EF-300A-34DCFAB8DB9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C47B525-463F-19D1-6054-B3B53AB058A7}"/>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21A94692-86ED-8E6C-9245-69985B8A1D73}"/>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6A54C31-62BA-19A2-EF17-FE8023438E8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B265EC44-3D13-A4FF-51D1-1D7BF032E114}"/>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Division of Public Safety</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D6CE087A-1DF0-97C3-E866-329D4C0107EA}"/>
              </a:ext>
            </a:extLst>
          </p:cNvPr>
          <p:cNvSpPr txBox="1"/>
          <p:nvPr/>
        </p:nvSpPr>
        <p:spPr>
          <a:xfrm>
            <a:off x="424104" y="1168097"/>
            <a:ext cx="10269043"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inion Pro" panose="02040503050201020203" pitchFamily="18" charset="0"/>
              </a:rPr>
              <a:t>Updated and improved automotive security and monitoring resulting in a reduction of loss.</a:t>
            </a:r>
          </a:p>
          <a:p>
            <a:pPr marL="285750" indent="-285750">
              <a:buFont typeface="Arial" panose="020B0604020202020204" pitchFamily="34" charset="0"/>
              <a:buChar char="•"/>
            </a:pPr>
            <a:endParaRPr lang="en-US" sz="2400" dirty="0">
              <a:latin typeface="Minion Pro" panose="02040503050201020203" pitchFamily="18" charset="0"/>
            </a:endParaRPr>
          </a:p>
          <a:p>
            <a:pPr marL="285750" indent="-285750">
              <a:buFont typeface="Arial" panose="020B0604020202020204" pitchFamily="34" charset="0"/>
              <a:buChar char="•"/>
            </a:pPr>
            <a:r>
              <a:rPr lang="en-US" sz="2400" dirty="0">
                <a:latin typeface="Minion Pro" panose="02040503050201020203" pitchFamily="18" charset="0"/>
              </a:rPr>
              <a:t>UAPD </a:t>
            </a:r>
            <a:r>
              <a:rPr lang="en-US" sz="2400" dirty="0">
                <a:solidFill>
                  <a:srgbClr val="1F1F1F"/>
                </a:solidFill>
                <a:effectLst/>
                <a:latin typeface="Times New Roman" panose="02020603050405020304" pitchFamily="18" charset="0"/>
                <a:ea typeface="Times New Roman" panose="02020603050405020304" pitchFamily="18" charset="0"/>
              </a:rPr>
              <a:t>Continuous improvement Effort: Dedicated teams for onboarding new officers and enhancing the Security Resources Department.</a:t>
            </a:r>
            <a:endParaRPr lang="en-US" sz="2400" dirty="0">
              <a:solidFill>
                <a:srgbClr val="1F1F1F"/>
              </a:solidFill>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2400" dirty="0">
              <a:solidFill>
                <a:srgbClr val="1F1F1F"/>
              </a:solidFill>
              <a:latin typeface="Calibri" panose="020F0502020204030204" pitchFamily="34" charset="0"/>
            </a:endParaRPr>
          </a:p>
          <a:p>
            <a:pPr marL="285750" indent="-285750">
              <a:buFont typeface="Arial" panose="020B0604020202020204" pitchFamily="34" charset="0"/>
              <a:buChar char="•"/>
            </a:pPr>
            <a:r>
              <a:rPr lang="en-US" sz="2400" dirty="0">
                <a:latin typeface="Minion Pro" panose="02040503050201020203" pitchFamily="18" charset="0"/>
              </a:rPr>
              <a:t>Emergency Operations </a:t>
            </a:r>
            <a:r>
              <a:rPr lang="en-US" sz="2400" dirty="0">
                <a:solidFill>
                  <a:srgbClr val="1F1F1F"/>
                </a:solidFill>
                <a:effectLst/>
                <a:latin typeface="Times New Roman" panose="02020603050405020304" pitchFamily="18" charset="0"/>
                <a:ea typeface="Times New Roman" panose="02020603050405020304" pitchFamily="18" charset="0"/>
              </a:rPr>
              <a:t>Planning and preparedness: Consolidated Severe Weather Emergency Action Plan in progress.</a:t>
            </a:r>
            <a:endParaRPr lang="en-US" sz="2400" dirty="0">
              <a:solidFill>
                <a:srgbClr val="1F1F1F"/>
              </a:solidFill>
              <a:effectLst/>
              <a:latin typeface="Minion Pro" panose="02040503050201020203"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319C2D74-7B0C-56B8-CC9A-7A53EB2F2E04}"/>
              </a:ext>
            </a:extLst>
          </p:cNvPr>
          <p:cNvSpPr txBox="1"/>
          <p:nvPr/>
        </p:nvSpPr>
        <p:spPr>
          <a:xfrm>
            <a:off x="359502" y="4450368"/>
            <a:ext cx="8648704"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inion Pro" panose="02040503050201020203" pitchFamily="18" charset="0"/>
              </a:rPr>
              <a:t>Gameday Operations </a:t>
            </a:r>
            <a:r>
              <a:rPr lang="en-US" sz="2400" dirty="0">
                <a:latin typeface="Times New Roman" panose="02020603050405020304" pitchFamily="18" charset="0"/>
              </a:rPr>
              <a:t>r</a:t>
            </a:r>
            <a:r>
              <a:rPr lang="en-US" sz="2400" dirty="0">
                <a:effectLst/>
                <a:latin typeface="Times New Roman" panose="02020603050405020304" pitchFamily="18" charset="0"/>
                <a:ea typeface="Calibri" panose="020F0502020204030204" pitchFamily="34" charset="0"/>
              </a:rPr>
              <a:t>edeveloping and editing the UA campus bird map for gameday public safety, which will show materials, law enforcement posts, contracted security posts, and parking lot attendants. </a:t>
            </a:r>
            <a:endParaRPr lang="en-US" sz="2400" dirty="0">
              <a:latin typeface="Minion Pro" panose="02040503050201020203" pitchFamily="18" charset="0"/>
            </a:endParaRPr>
          </a:p>
        </p:txBody>
      </p:sp>
      <p:grpSp>
        <p:nvGrpSpPr>
          <p:cNvPr id="5" name="Group 4">
            <a:extLst>
              <a:ext uri="{FF2B5EF4-FFF2-40B4-BE49-F238E27FC236}">
                <a16:creationId xmlns:a16="http://schemas.microsoft.com/office/drawing/2014/main" id="{ADAD4ABA-CA4E-F61C-4630-3F5FA59CA41B}"/>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2" name="TextBox 11">
              <a:extLst>
                <a:ext uri="{FF2B5EF4-FFF2-40B4-BE49-F238E27FC236}">
                  <a16:creationId xmlns:a16="http://schemas.microsoft.com/office/drawing/2014/main" id="{36CF6AE0-D3D7-2B53-65C4-5C1E67AED2FA}"/>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3" name="Picture 12">
              <a:extLst>
                <a:ext uri="{FF2B5EF4-FFF2-40B4-BE49-F238E27FC236}">
                  <a16:creationId xmlns:a16="http://schemas.microsoft.com/office/drawing/2014/main" id="{1F0EA494-01DC-678C-F08B-F8F92BC73BC6}"/>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530977007"/>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4172C-9806-E997-B7C8-9D036527A28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7A0C9753-8A8A-6CE0-6EA4-69A9800B003C}"/>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86BA7D08-05F8-9138-EEC9-242F4F6BC63F}"/>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D751BF-B928-7331-8ECB-572EFC64A6D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B4419CD0-9432-32E9-F6A0-7A96BB926978}"/>
              </a:ext>
            </a:extLst>
          </p:cNvPr>
          <p:cNvSpPr txBox="1">
            <a:spLocks noGrp="1"/>
          </p:cNvSpPr>
          <p:nvPr>
            <p:ph type="title" idx="4294967295"/>
          </p:nvPr>
        </p:nvSpPr>
        <p:spPr>
          <a:xfrm>
            <a:off x="-1" y="1057"/>
            <a:ext cx="1078992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a:solidFill>
                  <a:srgbClr val="9E1B32"/>
                </a:solidFill>
                <a:latin typeface="Minion Pro" panose="02040503050201020203" pitchFamily="18" charset="0"/>
              </a:rPr>
              <a:t>Finance &amp; Operations</a:t>
            </a:r>
            <a:br>
              <a:rPr lang="en-US" sz="4800" b="1" spc="600">
                <a:solidFill>
                  <a:srgbClr val="9E1B32"/>
                </a:solidFill>
                <a:latin typeface="Minion Pro" panose="02040503050201020203" pitchFamily="18" charset="0"/>
              </a:rPr>
            </a:br>
            <a:r>
              <a:rPr lang="en-US" sz="4800" b="1" spc="600">
                <a:solidFill>
                  <a:srgbClr val="9E1B32"/>
                </a:solidFill>
                <a:latin typeface="Minion Pro" panose="02040503050201020203" pitchFamily="18" charset="0"/>
              </a:rPr>
              <a:t>Shared Administrative Services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B5C1D625-BB05-0626-F189-0315AAB35864}"/>
              </a:ext>
            </a:extLst>
          </p:cNvPr>
          <p:cNvSpPr txBox="1"/>
          <p:nvPr/>
        </p:nvSpPr>
        <p:spPr>
          <a:xfrm>
            <a:off x="1471231" y="1392373"/>
            <a:ext cx="9205734" cy="3693319"/>
          </a:xfrm>
          <a:prstGeom prst="rect">
            <a:avLst/>
          </a:prstGeom>
          <a:noFill/>
        </p:spPr>
        <p:txBody>
          <a:bodyPr wrap="square" rtlCol="0">
            <a:spAutoFit/>
          </a:bodyPr>
          <a:lstStyle/>
          <a:p>
            <a:r>
              <a:rPr lang="en-US" sz="2300" b="1" dirty="0">
                <a:latin typeface="Minion Pro" panose="02040503050201020203" pitchFamily="18" charset="0"/>
              </a:rPr>
              <a:t>Agility Channel in Teams </a:t>
            </a:r>
            <a:r>
              <a:rPr lang="en-US" sz="2300" dirty="0">
                <a:latin typeface="Minion Pro" panose="02040503050201020203" pitchFamily="18" charset="0"/>
              </a:rPr>
              <a:t>– Collaborative space to interact with department colleagues, share leading practices, encourage friendly dialogue, and promote psychological safety.</a:t>
            </a:r>
          </a:p>
          <a:p>
            <a:endParaRPr lang="en-US" sz="600" dirty="0">
              <a:latin typeface="Minion Pro" panose="02040503050201020203" pitchFamily="18" charset="0"/>
            </a:endParaRPr>
          </a:p>
          <a:p>
            <a:endParaRPr lang="en-US" sz="700" dirty="0">
              <a:latin typeface="Minion Pro" panose="02040503050201020203" pitchFamily="18" charset="0"/>
            </a:endParaRPr>
          </a:p>
          <a:p>
            <a:r>
              <a:rPr lang="en-US" sz="2300" b="1" dirty="0">
                <a:latin typeface="Minion Pro" panose="02040503050201020203" pitchFamily="18" charset="0"/>
              </a:rPr>
              <a:t>Agility Submission Form </a:t>
            </a:r>
            <a:r>
              <a:rPr lang="en-US" sz="2300" dirty="0">
                <a:latin typeface="Minion Pro" panose="02040503050201020203" pitchFamily="18" charset="0"/>
              </a:rPr>
              <a:t>– Online form to encourage colleagues to submit their process improvement ideas to be reviewed objectively by the Agility Team. </a:t>
            </a:r>
          </a:p>
          <a:p>
            <a:endParaRPr lang="en-US" sz="700" dirty="0">
              <a:latin typeface="Minion Pro" panose="02040503050201020203" pitchFamily="18" charset="0"/>
            </a:endParaRPr>
          </a:p>
          <a:p>
            <a:endParaRPr lang="en-US" sz="500" dirty="0">
              <a:latin typeface="Minion Pro" panose="02040503050201020203" pitchFamily="18" charset="0"/>
            </a:endParaRPr>
          </a:p>
          <a:p>
            <a:r>
              <a:rPr lang="en-US" sz="2300" b="1" dirty="0">
                <a:latin typeface="Minion Pro" panose="02040503050201020203" pitchFamily="18" charset="0"/>
              </a:rPr>
              <a:t>Collaborative Meetings including Lunch n’ Learn Series</a:t>
            </a:r>
            <a:r>
              <a:rPr lang="en-US" sz="2300" dirty="0">
                <a:latin typeface="Minion Pro" panose="02040503050201020203" pitchFamily="18" charset="0"/>
              </a:rPr>
              <a:t> – Fosters collaboration with other F&amp;O departments by introducing teams </a:t>
            </a:r>
          </a:p>
          <a:p>
            <a:r>
              <a:rPr lang="en-US" sz="2300" dirty="0">
                <a:latin typeface="Minion Pro" panose="02040503050201020203" pitchFamily="18" charset="0"/>
              </a:rPr>
              <a:t>and removing barriers to communication. </a:t>
            </a:r>
          </a:p>
        </p:txBody>
      </p:sp>
      <p:pic>
        <p:nvPicPr>
          <p:cNvPr id="4" name="Picture 2">
            <a:extLst>
              <a:ext uri="{FF2B5EF4-FFF2-40B4-BE49-F238E27FC236}">
                <a16:creationId xmlns:a16="http://schemas.microsoft.com/office/drawing/2014/main" id="{8E1D97E9-0275-5A03-B6F1-0A2895B5746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67" y="1594976"/>
            <a:ext cx="714162" cy="664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C514A03-280A-6832-79F6-88907D87C21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99" y="2851927"/>
            <a:ext cx="773330" cy="716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6FA7FE0B-5266-D051-131D-283894969E3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5" y="5394622"/>
            <a:ext cx="1495044" cy="9966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a:extLst>
              <a:ext uri="{FF2B5EF4-FFF2-40B4-BE49-F238E27FC236}">
                <a16:creationId xmlns:a16="http://schemas.microsoft.com/office/drawing/2014/main" id="{AE6EF1A3-509D-61C9-5AE5-1B05B5274C3E}"/>
              </a:ext>
              <a:ext uri="{C183D7F6-B498-43B3-948B-1728B52AA6E4}">
                <adec:decorative xmlns:adec="http://schemas.microsoft.com/office/drawing/2017/decorative" val="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519" b="6972"/>
          <a:stretch/>
        </p:blipFill>
        <p:spPr bwMode="auto">
          <a:xfrm>
            <a:off x="350599" y="4088554"/>
            <a:ext cx="845105" cy="81865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0EECF5-E5FD-64C5-6139-823D71A54D3B}"/>
              </a:ext>
            </a:extLst>
          </p:cNvPr>
          <p:cNvSpPr txBox="1"/>
          <p:nvPr/>
        </p:nvSpPr>
        <p:spPr>
          <a:xfrm>
            <a:off x="1653620" y="5025670"/>
            <a:ext cx="7491270" cy="1585049"/>
          </a:xfrm>
          <a:prstGeom prst="rect">
            <a:avLst/>
          </a:prstGeom>
          <a:noFill/>
        </p:spPr>
        <p:txBody>
          <a:bodyPr wrap="square" rtlCol="0">
            <a:spAutoFit/>
          </a:bodyPr>
          <a:lstStyle/>
          <a:p>
            <a:endParaRPr lang="en-US" sz="500" dirty="0">
              <a:latin typeface="Minion Pro" panose="02040503050201020203" pitchFamily="18" charset="0"/>
            </a:endParaRPr>
          </a:p>
          <a:p>
            <a:r>
              <a:rPr lang="en-US" sz="2300" b="1" dirty="0">
                <a:latin typeface="Minion Pro" panose="02040503050201020203" pitchFamily="18" charset="0"/>
              </a:rPr>
              <a:t>Once-A-Month Wednesdays (OMW) Employee Engagement Events </a:t>
            </a:r>
            <a:r>
              <a:rPr lang="en-US" sz="2300" dirty="0">
                <a:latin typeface="Minion Pro" panose="02040503050201020203" pitchFamily="18" charset="0"/>
              </a:rPr>
              <a:t>– Development and maintenance of psychological safely among team members through interactions in a friendly and familiar environment. </a:t>
            </a:r>
          </a:p>
        </p:txBody>
      </p:sp>
      <p:grpSp>
        <p:nvGrpSpPr>
          <p:cNvPr id="15" name="Group 14">
            <a:extLst>
              <a:ext uri="{FF2B5EF4-FFF2-40B4-BE49-F238E27FC236}">
                <a16:creationId xmlns:a16="http://schemas.microsoft.com/office/drawing/2014/main" id="{2B4CD2FE-E76C-A4EE-7C89-0B28DB4452C5}"/>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6" name="TextBox 15">
              <a:extLst>
                <a:ext uri="{FF2B5EF4-FFF2-40B4-BE49-F238E27FC236}">
                  <a16:creationId xmlns:a16="http://schemas.microsoft.com/office/drawing/2014/main" id="{5A362F61-4052-ADBF-7A5E-B2ADA42722B3}"/>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7" name="Picture 16">
              <a:extLst>
                <a:ext uri="{FF2B5EF4-FFF2-40B4-BE49-F238E27FC236}">
                  <a16:creationId xmlns:a16="http://schemas.microsoft.com/office/drawing/2014/main" id="{04E61084-9A55-C31D-045A-0703F1CB9C8E}"/>
                </a:ext>
              </a:extLst>
            </p:cNvPr>
            <p:cNvPicPr>
              <a:picLocks noChangeAspect="1"/>
            </p:cNvPicPr>
            <p:nvPr/>
          </p:nvPicPr>
          <p:blipFill rotWithShape="1">
            <a:blip r:embed="rId7"/>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94475672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9CA3-8A9F-C64E-9CDC-D0411A3BFCE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4BA22DA-461C-B8E3-B2C0-469FA08F7E77}"/>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F7C6A863-944B-71F3-6B51-61D79FB33444}"/>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6DFDB9C-B5A6-60B0-48E1-021C09535C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D206D72A-2AFB-2286-90AE-DFE8984C33DE}"/>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Division of Student Life</a:t>
            </a:r>
          </a:p>
        </p:txBody>
      </p:sp>
      <p:sp>
        <p:nvSpPr>
          <p:cNvPr id="3" name="Oval 2">
            <a:extLst>
              <a:ext uri="{FF2B5EF4-FFF2-40B4-BE49-F238E27FC236}">
                <a16:creationId xmlns:a16="http://schemas.microsoft.com/office/drawing/2014/main" id="{8D3EF236-043D-9A69-FF08-79A38CCBD491}"/>
              </a:ext>
              <a:ext uri="{C183D7F6-B498-43B3-948B-1728B52AA6E4}">
                <adec:decorative xmlns:adec="http://schemas.microsoft.com/office/drawing/2017/decorative" val="1"/>
              </a:ext>
            </a:extLst>
          </p:cNvPr>
          <p:cNvSpPr/>
          <p:nvPr/>
        </p:nvSpPr>
        <p:spPr>
          <a:xfrm>
            <a:off x="155636" y="1376167"/>
            <a:ext cx="2680779" cy="2669716"/>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5B948D-D93A-37EC-FE2A-D748CBD00007}"/>
              </a:ext>
            </a:extLst>
          </p:cNvPr>
          <p:cNvSpPr txBox="1"/>
          <p:nvPr/>
        </p:nvSpPr>
        <p:spPr>
          <a:xfrm>
            <a:off x="369716" y="1745665"/>
            <a:ext cx="2097259" cy="1754326"/>
          </a:xfrm>
          <a:prstGeom prst="rect">
            <a:avLst/>
          </a:prstGeom>
          <a:noFill/>
        </p:spPr>
        <p:txBody>
          <a:bodyPr wrap="square" rtlCol="0">
            <a:spAutoFit/>
          </a:bodyPr>
          <a:lstStyle/>
          <a:p>
            <a:pPr algn="ctr"/>
            <a:r>
              <a:rPr lang="en-US" sz="5400" b="1" spc="600" dirty="0">
                <a:solidFill>
                  <a:srgbClr val="9E1B32"/>
                </a:solidFill>
                <a:latin typeface="Minion Pro" panose="02040503050201020203" pitchFamily="18" charset="0"/>
                <a:ea typeface="+mj-ea"/>
                <a:cs typeface="+mj-cs"/>
              </a:rPr>
              <a:t>42% </a:t>
            </a:r>
          </a:p>
          <a:p>
            <a:pPr algn="ctr"/>
            <a:r>
              <a:rPr lang="en-US" dirty="0"/>
              <a:t>of SL staff engaged with UA Agility Training in 2023</a:t>
            </a:r>
          </a:p>
        </p:txBody>
      </p:sp>
      <p:sp>
        <p:nvSpPr>
          <p:cNvPr id="5" name="TextBox 4">
            <a:extLst>
              <a:ext uri="{FF2B5EF4-FFF2-40B4-BE49-F238E27FC236}">
                <a16:creationId xmlns:a16="http://schemas.microsoft.com/office/drawing/2014/main" id="{F0D2D48E-E2AB-9B65-4848-E770B9B025DB}"/>
              </a:ext>
            </a:extLst>
          </p:cNvPr>
          <p:cNvSpPr txBox="1"/>
          <p:nvPr/>
        </p:nvSpPr>
        <p:spPr>
          <a:xfrm>
            <a:off x="3044718" y="1239123"/>
            <a:ext cx="7472407" cy="286232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Minion Pro" panose="02040503050201020203" pitchFamily="18" charset="0"/>
              </a:rPr>
              <a:t>Created themes per semester to increase curiosity in staff</a:t>
            </a:r>
          </a:p>
          <a:p>
            <a:pPr marL="742950" lvl="1" indent="-285750">
              <a:buFont typeface="Arial" panose="020B0604020202020204" pitchFamily="34" charset="0"/>
              <a:buChar char="•"/>
            </a:pPr>
            <a:r>
              <a:rPr lang="en-US" sz="2400" dirty="0">
                <a:latin typeface="Minion Pro" panose="02040503050201020203" pitchFamily="18" charset="0"/>
              </a:rPr>
              <a:t>Fall 2023 – </a:t>
            </a:r>
            <a:r>
              <a:rPr lang="en-US" sz="2400" b="1" dirty="0">
                <a:solidFill>
                  <a:srgbClr val="9E1B32"/>
                </a:solidFill>
                <a:latin typeface="Minion Pro" panose="02040503050201020203" pitchFamily="18" charset="0"/>
                <a:ea typeface="+mj-ea"/>
                <a:cs typeface="+mj-cs"/>
              </a:rPr>
              <a:t>Root Cause Analysis</a:t>
            </a:r>
          </a:p>
          <a:p>
            <a:pPr marL="742950" lvl="1" indent="-285750">
              <a:buFont typeface="Arial" panose="020B0604020202020204" pitchFamily="34" charset="0"/>
              <a:buChar char="•"/>
            </a:pPr>
            <a:r>
              <a:rPr lang="en-US" sz="2400" dirty="0">
                <a:latin typeface="Minion Pro" panose="02040503050201020203" pitchFamily="18" charset="0"/>
              </a:rPr>
              <a:t>Spring 2024 – </a:t>
            </a:r>
            <a:r>
              <a:rPr lang="en-US" sz="2400" b="1" dirty="0">
                <a:solidFill>
                  <a:srgbClr val="9E1B32"/>
                </a:solidFill>
                <a:latin typeface="Minion Pro" panose="02040503050201020203" pitchFamily="18" charset="0"/>
                <a:ea typeface="+mj-ea"/>
                <a:cs typeface="+mj-cs"/>
              </a:rPr>
              <a:t>Non-Value Add Activities</a:t>
            </a:r>
          </a:p>
          <a:p>
            <a:pPr lvl="1"/>
            <a:endParaRPr lang="en-US" dirty="0">
              <a:latin typeface="Minion Pro" panose="02040503050201020203" pitchFamily="18" charset="0"/>
            </a:endParaRPr>
          </a:p>
          <a:p>
            <a:pPr marL="285750" indent="-285750">
              <a:buFont typeface="Arial" panose="020B0604020202020204" pitchFamily="34" charset="0"/>
              <a:buChar char="•"/>
            </a:pPr>
            <a:r>
              <a:rPr lang="en-US" sz="2400" dirty="0">
                <a:latin typeface="Minion Pro" panose="02040503050201020203" pitchFamily="18" charset="0"/>
              </a:rPr>
              <a:t>Coordinated two Student Life specific Agility Trainings</a:t>
            </a:r>
          </a:p>
          <a:p>
            <a:pPr marL="742950" lvl="1" indent="-285750">
              <a:buFont typeface="Arial" panose="020B0604020202020204" pitchFamily="34" charset="0"/>
              <a:buChar char="•"/>
            </a:pPr>
            <a:endParaRPr lang="en-US" dirty="0">
              <a:latin typeface="Minion Pro" panose="02040503050201020203" pitchFamily="18" charset="0"/>
            </a:endParaRPr>
          </a:p>
          <a:p>
            <a:pPr marL="285750" indent="-285750">
              <a:buFont typeface="Arial" panose="020B0604020202020204" pitchFamily="34" charset="0"/>
              <a:buChar char="•"/>
            </a:pPr>
            <a:r>
              <a:rPr lang="en-US" sz="2400" dirty="0">
                <a:latin typeface="Minion Pro" panose="02040503050201020203" pitchFamily="18" charset="0"/>
              </a:rPr>
              <a:t>Added Agility </a:t>
            </a:r>
            <a:r>
              <a:rPr lang="en-US" sz="2400" b="1" dirty="0">
                <a:solidFill>
                  <a:srgbClr val="9E1B32"/>
                </a:solidFill>
                <a:latin typeface="Minion Pro" panose="02040503050201020203" pitchFamily="18" charset="0"/>
                <a:ea typeface="+mj-ea"/>
                <a:cs typeface="+mj-cs"/>
              </a:rPr>
              <a:t>Question of the Month </a:t>
            </a:r>
            <a:r>
              <a:rPr lang="en-US" sz="2400" dirty="0">
                <a:latin typeface="Minion Pro" panose="02040503050201020203" pitchFamily="18" charset="0"/>
              </a:rPr>
              <a:t>for staff newsletters and hosted </a:t>
            </a:r>
            <a:r>
              <a:rPr lang="en-US" sz="2400" b="1" dirty="0">
                <a:solidFill>
                  <a:srgbClr val="9E1B32"/>
                </a:solidFill>
                <a:latin typeface="Minion Pro" panose="02040503050201020203" pitchFamily="18" charset="0"/>
                <a:ea typeface="+mj-ea"/>
                <a:cs typeface="+mj-cs"/>
              </a:rPr>
              <a:t>drop-in coffee hours</a:t>
            </a:r>
          </a:p>
        </p:txBody>
      </p:sp>
      <p:sp>
        <p:nvSpPr>
          <p:cNvPr id="12" name="TextBox 11">
            <a:extLst>
              <a:ext uri="{FF2B5EF4-FFF2-40B4-BE49-F238E27FC236}">
                <a16:creationId xmlns:a16="http://schemas.microsoft.com/office/drawing/2014/main" id="{0C649B78-B6A3-51E9-8339-E92C25CB82A0}"/>
              </a:ext>
            </a:extLst>
          </p:cNvPr>
          <p:cNvSpPr txBox="1"/>
          <p:nvPr/>
        </p:nvSpPr>
        <p:spPr>
          <a:xfrm>
            <a:off x="370223" y="4553566"/>
            <a:ext cx="8702657" cy="1615827"/>
          </a:xfrm>
          <a:prstGeom prst="rect">
            <a:avLst/>
          </a:prstGeom>
          <a:noFill/>
        </p:spPr>
        <p:txBody>
          <a:bodyPr wrap="square">
            <a:spAutoFit/>
          </a:bodyPr>
          <a:lstStyle/>
          <a:p>
            <a:r>
              <a:rPr lang="en-US" sz="2200" b="1" dirty="0">
                <a:solidFill>
                  <a:srgbClr val="9E1B32"/>
                </a:solidFill>
                <a:latin typeface="Minion Pro" panose="02040503050201020203" pitchFamily="18" charset="0"/>
                <a:ea typeface="+mj-ea"/>
                <a:cs typeface="+mj-cs"/>
              </a:rPr>
              <a:t>Student Life Agility </a:t>
            </a:r>
            <a:r>
              <a:rPr lang="en-US" sz="2200" dirty="0">
                <a:latin typeface="Minion Pro" panose="02040503050201020203" pitchFamily="18" charset="0"/>
              </a:rPr>
              <a:t>is actively reporting on over 15 projects in departments within the division.</a:t>
            </a:r>
          </a:p>
          <a:p>
            <a:endParaRPr lang="en-US" sz="1000" dirty="0">
              <a:latin typeface="Minion Pro" panose="02040503050201020203" pitchFamily="18" charset="0"/>
            </a:endParaRPr>
          </a:p>
          <a:p>
            <a:r>
              <a:rPr lang="en-US" sz="2200" dirty="0">
                <a:latin typeface="Minion Pro" panose="02040503050201020203" pitchFamily="18" charset="0"/>
              </a:rPr>
              <a:t>Also, have concluded many projects with successful outcomes such as the enhancement of departmental monthly reporting to increase efficiency. </a:t>
            </a:r>
          </a:p>
        </p:txBody>
      </p:sp>
      <p:grpSp>
        <p:nvGrpSpPr>
          <p:cNvPr id="13" name="Group 12">
            <a:extLst>
              <a:ext uri="{FF2B5EF4-FFF2-40B4-BE49-F238E27FC236}">
                <a16:creationId xmlns:a16="http://schemas.microsoft.com/office/drawing/2014/main" id="{AF8DE988-4A52-1184-5A97-CCE814247DA4}"/>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4" name="TextBox 13">
              <a:extLst>
                <a:ext uri="{FF2B5EF4-FFF2-40B4-BE49-F238E27FC236}">
                  <a16:creationId xmlns:a16="http://schemas.microsoft.com/office/drawing/2014/main" id="{09550624-B994-B990-9AF8-AA4F2BF19C2A}"/>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5" name="Picture 14">
              <a:extLst>
                <a:ext uri="{FF2B5EF4-FFF2-40B4-BE49-F238E27FC236}">
                  <a16:creationId xmlns:a16="http://schemas.microsoft.com/office/drawing/2014/main" id="{D328B707-68B0-29E6-F984-01FE3531FB30}"/>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101018363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D79A-4E84-14C8-FF9C-2350AECE6B7D}"/>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0615B6A-037D-C94C-30CF-FFB7D4EE9463}"/>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D5361E57-D178-3762-D73F-86B99AD34FBD}"/>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FD55BEC-51F1-D888-113E-85E3F84873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F4B94D50-F4EB-28EB-8ADE-2556DD8A1C26}"/>
              </a:ext>
            </a:extLst>
          </p:cNvPr>
          <p:cNvSpPr txBox="1">
            <a:spLocks noGrp="1"/>
          </p:cNvSpPr>
          <p:nvPr>
            <p:ph type="title" idx="4294967295"/>
          </p:nvPr>
        </p:nvSpPr>
        <p:spPr>
          <a:xfrm>
            <a:off x="838200" y="1057"/>
            <a:ext cx="10515600" cy="100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rPr>
              <a:t>Enterprise Operations</a:t>
            </a:r>
          </a:p>
        </p:txBody>
      </p:sp>
      <p:graphicFrame>
        <p:nvGraphicFramePr>
          <p:cNvPr id="5" name="Table 4">
            <a:extLst>
              <a:ext uri="{FF2B5EF4-FFF2-40B4-BE49-F238E27FC236}">
                <a16:creationId xmlns:a16="http://schemas.microsoft.com/office/drawing/2014/main" id="{481E4AC3-84BA-CAA9-B4C8-C3CAB60393CB}"/>
              </a:ext>
            </a:extLst>
          </p:cNvPr>
          <p:cNvGraphicFramePr>
            <a:graphicFrameLocks noGrp="1"/>
          </p:cNvGraphicFramePr>
          <p:nvPr>
            <p:extLst>
              <p:ext uri="{D42A27DB-BD31-4B8C-83A1-F6EECF244321}">
                <p14:modId xmlns:p14="http://schemas.microsoft.com/office/powerpoint/2010/main" val="640708807"/>
              </p:ext>
            </p:extLst>
          </p:nvPr>
        </p:nvGraphicFramePr>
        <p:xfrm>
          <a:off x="407114" y="890951"/>
          <a:ext cx="10000346" cy="1751370"/>
        </p:xfrm>
        <a:graphic>
          <a:graphicData uri="http://schemas.openxmlformats.org/drawingml/2006/table">
            <a:tbl>
              <a:tblPr firstRow="1"/>
              <a:tblGrid>
                <a:gridCol w="10000346">
                  <a:extLst>
                    <a:ext uri="{9D8B030D-6E8A-4147-A177-3AD203B41FA5}">
                      <a16:colId xmlns:a16="http://schemas.microsoft.com/office/drawing/2014/main" val="3717043976"/>
                    </a:ext>
                  </a:extLst>
                </a:gridCol>
              </a:tblGrid>
              <a:tr h="165366">
                <a:tc>
                  <a:txBody>
                    <a:bodyPr/>
                    <a:lstStyle/>
                    <a:p>
                      <a:pPr marL="285750" indent="-285750" algn="l" fontAlgn="t">
                        <a:buFont typeface="Arial" panose="020B0604020202020204" pitchFamily="34" charset="0"/>
                        <a:buChar char="•"/>
                      </a:pPr>
                      <a:endParaRPr lang="en-US" sz="100" b="0" i="0" u="none" strike="noStrike" dirty="0">
                        <a:solidFill>
                          <a:srgbClr val="000000"/>
                        </a:solidFill>
                        <a:effectLst/>
                        <a:latin typeface="Minion Pro" panose="02040503050201020203" pitchFamily="18" charset="0"/>
                      </a:endParaRPr>
                    </a:p>
                  </a:txBody>
                  <a:tcPr marL="7067" marR="7067" marT="7067" marB="33921">
                    <a:lnL>
                      <a:noFill/>
                    </a:lnL>
                    <a:lnR>
                      <a:noFill/>
                    </a:lnR>
                    <a:lnT>
                      <a:noFill/>
                    </a:lnT>
                    <a:lnB>
                      <a:noFill/>
                    </a:lnB>
                    <a:noFill/>
                  </a:tcPr>
                </a:tc>
                <a:extLst>
                  <a:ext uri="{0D108BD9-81ED-4DB2-BD59-A6C34878D82A}">
                    <a16:rowId xmlns:a16="http://schemas.microsoft.com/office/drawing/2014/main" val="1951212522"/>
                  </a:ext>
                </a:extLst>
              </a:tr>
              <a:tr h="165366">
                <a:tc>
                  <a:txBody>
                    <a:bodyPr/>
                    <a:lstStyle/>
                    <a:p>
                      <a:pPr marL="285750" indent="-285750" algn="l" fontAlgn="t">
                        <a:buFont typeface="Arial" panose="020B0604020202020204" pitchFamily="34" charset="0"/>
                        <a:buChar char="•"/>
                      </a:pPr>
                      <a:r>
                        <a:rPr lang="en-US" sz="2400" b="0" i="0" u="none" strike="noStrike" dirty="0">
                          <a:solidFill>
                            <a:srgbClr val="000000"/>
                          </a:solidFill>
                          <a:effectLst/>
                          <a:latin typeface="Minion Pro" panose="02040503050201020203" pitchFamily="18" charset="0"/>
                        </a:rPr>
                        <a:t>Psychological Safety training for all departments within Enterprise Operations.</a:t>
                      </a:r>
                    </a:p>
                  </a:txBody>
                  <a:tcPr marL="7067" marR="7067" marT="7067" marB="33921">
                    <a:lnL>
                      <a:noFill/>
                    </a:lnL>
                    <a:lnR>
                      <a:noFill/>
                    </a:lnR>
                    <a:lnT>
                      <a:noFill/>
                    </a:lnT>
                    <a:lnB>
                      <a:noFill/>
                    </a:lnB>
                    <a:noFill/>
                  </a:tcPr>
                </a:tc>
                <a:extLst>
                  <a:ext uri="{0D108BD9-81ED-4DB2-BD59-A6C34878D82A}">
                    <a16:rowId xmlns:a16="http://schemas.microsoft.com/office/drawing/2014/main" val="2779447379"/>
                  </a:ext>
                </a:extLst>
              </a:tr>
              <a:tr h="165366">
                <a:tc>
                  <a:txBody>
                    <a:bodyPr/>
                    <a:lstStyle/>
                    <a:p>
                      <a:pPr marL="285750" indent="-285750" algn="l" fontAlgn="t">
                        <a:buFont typeface="Arial" panose="020B0604020202020204" pitchFamily="34" charset="0"/>
                        <a:buChar char="•"/>
                      </a:pPr>
                      <a:r>
                        <a:rPr lang="en-US" sz="2400" b="0" i="0" u="none" strike="noStrike" dirty="0">
                          <a:solidFill>
                            <a:srgbClr val="000000"/>
                          </a:solidFill>
                          <a:effectLst/>
                          <a:latin typeface="Minion Pro" panose="02040503050201020203" pitchFamily="18" charset="0"/>
                        </a:rPr>
                        <a:t>Change Management class for Enterprise Operations Management.</a:t>
                      </a:r>
                    </a:p>
                  </a:txBody>
                  <a:tcPr marL="7067" marR="7067" marT="7067" marB="33921">
                    <a:lnL>
                      <a:noFill/>
                    </a:lnL>
                    <a:lnR>
                      <a:noFill/>
                    </a:lnR>
                    <a:lnT>
                      <a:noFill/>
                    </a:lnT>
                    <a:lnB>
                      <a:noFill/>
                    </a:lnB>
                    <a:noFill/>
                  </a:tcPr>
                </a:tc>
                <a:extLst>
                  <a:ext uri="{0D108BD9-81ED-4DB2-BD59-A6C34878D82A}">
                    <a16:rowId xmlns:a16="http://schemas.microsoft.com/office/drawing/2014/main" val="3962501561"/>
                  </a:ext>
                </a:extLst>
              </a:tr>
              <a:tr h="289744">
                <a:tc>
                  <a:txBody>
                    <a:bodyPr/>
                    <a:lstStyle/>
                    <a:p>
                      <a:pPr marL="285750" indent="-285750" algn="l" fontAlgn="t">
                        <a:buFont typeface="Arial" panose="020B0604020202020204" pitchFamily="34" charset="0"/>
                        <a:buChar char="•"/>
                      </a:pPr>
                      <a:r>
                        <a:rPr lang="en-US" sz="2400" b="0" i="0" u="none" strike="noStrike" dirty="0">
                          <a:solidFill>
                            <a:srgbClr val="000000"/>
                          </a:solidFill>
                          <a:effectLst/>
                          <a:latin typeface="Minion Pro" panose="02040503050201020203" pitchFamily="18" charset="0"/>
                        </a:rPr>
                        <a:t>Encouraging contribution of ideas.</a:t>
                      </a:r>
                      <a:br>
                        <a:rPr lang="en-US" sz="2400" b="0" i="0" u="none" strike="noStrike" dirty="0">
                          <a:solidFill>
                            <a:srgbClr val="000000"/>
                          </a:solidFill>
                          <a:effectLst/>
                          <a:latin typeface="Minion Pro" panose="02040503050201020203" pitchFamily="18" charset="0"/>
                        </a:rPr>
                      </a:br>
                      <a:r>
                        <a:rPr lang="en-US" sz="2400" b="0" i="0" u="none" strike="noStrike" dirty="0">
                          <a:solidFill>
                            <a:srgbClr val="000000"/>
                          </a:solidFill>
                          <a:effectLst/>
                          <a:latin typeface="Minion Pro" panose="02040503050201020203" pitchFamily="18" charset="0"/>
                        </a:rPr>
                        <a:t>Working together on ideas of continuous improvement</a:t>
                      </a:r>
                    </a:p>
                  </a:txBody>
                  <a:tcPr marL="7067" marR="7067" marT="7067" marB="33921">
                    <a:lnL>
                      <a:noFill/>
                    </a:lnL>
                    <a:lnR>
                      <a:noFill/>
                    </a:lnR>
                    <a:lnT>
                      <a:noFill/>
                    </a:lnT>
                    <a:lnB>
                      <a:noFill/>
                    </a:lnB>
                    <a:noFill/>
                  </a:tcPr>
                </a:tc>
                <a:extLst>
                  <a:ext uri="{0D108BD9-81ED-4DB2-BD59-A6C34878D82A}">
                    <a16:rowId xmlns:a16="http://schemas.microsoft.com/office/drawing/2014/main" val="2433821483"/>
                  </a:ext>
                </a:extLst>
              </a:tr>
            </a:tbl>
          </a:graphicData>
        </a:graphic>
      </p:graphicFrame>
      <p:sp>
        <p:nvSpPr>
          <p:cNvPr id="12" name="Rectangle 11">
            <a:extLst>
              <a:ext uri="{FF2B5EF4-FFF2-40B4-BE49-F238E27FC236}">
                <a16:creationId xmlns:a16="http://schemas.microsoft.com/office/drawing/2014/main" id="{C473122E-E190-F417-43C1-5CA89A2C45EE}"/>
              </a:ext>
              <a:ext uri="{C183D7F6-B498-43B3-948B-1728B52AA6E4}">
                <adec:decorative xmlns:adec="http://schemas.microsoft.com/office/drawing/2017/decorative" val="1"/>
              </a:ext>
            </a:extLst>
          </p:cNvPr>
          <p:cNvSpPr/>
          <p:nvPr/>
        </p:nvSpPr>
        <p:spPr>
          <a:xfrm>
            <a:off x="7791450" y="5524500"/>
            <a:ext cx="1280923" cy="1004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9E1D7E8-3C9B-BE09-1EC1-D5C92FB275B1}"/>
              </a:ext>
            </a:extLst>
          </p:cNvPr>
          <p:cNvSpPr txBox="1"/>
          <p:nvPr/>
        </p:nvSpPr>
        <p:spPr>
          <a:xfrm>
            <a:off x="590552" y="3166257"/>
            <a:ext cx="8256669" cy="3046988"/>
          </a:xfrm>
          <a:prstGeom prst="rect">
            <a:avLst/>
          </a:prstGeom>
          <a:noFill/>
        </p:spPr>
        <p:txBody>
          <a:bodyPr wrap="square">
            <a:spAutoFit/>
          </a:bodyPr>
          <a:lstStyle/>
          <a:p>
            <a:pPr algn="l" rtl="0" fontAlgn="base"/>
            <a:r>
              <a:rPr lang="en-US" sz="2400" b="0" i="0" u="none" strike="noStrike" dirty="0">
                <a:solidFill>
                  <a:srgbClr val="9E1B32"/>
                </a:solidFill>
                <a:effectLst/>
                <a:latin typeface="Minion Pro" panose="02040503050201020203" pitchFamily="18" charset="0"/>
              </a:rPr>
              <a:t>University Supply Store </a:t>
            </a:r>
            <a:r>
              <a:rPr lang="en-US" sz="2400" b="0" i="0" u="none" strike="noStrike" dirty="0">
                <a:solidFill>
                  <a:srgbClr val="000000"/>
                </a:solidFill>
                <a:effectLst/>
                <a:latin typeface="Minion Pro" panose="02040503050201020203" pitchFamily="18" charset="0"/>
              </a:rPr>
              <a:t>– Increased contributions to the University for Scholarships</a:t>
            </a:r>
            <a:r>
              <a:rPr lang="en-US" sz="2400" b="0" i="0" dirty="0">
                <a:solidFill>
                  <a:srgbClr val="000000"/>
                </a:solidFill>
                <a:effectLst/>
                <a:latin typeface="Minion Pro" panose="02040503050201020203" pitchFamily="18" charset="0"/>
              </a:rPr>
              <a:t>​.</a:t>
            </a:r>
          </a:p>
          <a:p>
            <a:pPr algn="l" rtl="0" fontAlgn="base"/>
            <a:endParaRPr lang="en-US" sz="1200" b="0" i="0" dirty="0">
              <a:solidFill>
                <a:srgbClr val="000000"/>
              </a:solidFill>
              <a:effectLst/>
              <a:latin typeface="Minion Pro" panose="02040503050201020203" pitchFamily="18" charset="0"/>
            </a:endParaRPr>
          </a:p>
          <a:p>
            <a:pPr algn="l" rtl="0" fontAlgn="base"/>
            <a:r>
              <a:rPr lang="en-US" sz="2400" b="0" i="0" u="none" strike="noStrike" dirty="0">
                <a:solidFill>
                  <a:srgbClr val="9E1B32"/>
                </a:solidFill>
                <a:effectLst/>
                <a:latin typeface="Minion Pro" panose="02040503050201020203" pitchFamily="18" charset="0"/>
              </a:rPr>
              <a:t>Dining Services </a:t>
            </a:r>
            <a:r>
              <a:rPr lang="en-US" sz="2400" b="0" i="0" u="none" strike="noStrike" dirty="0">
                <a:solidFill>
                  <a:srgbClr val="000000"/>
                </a:solidFill>
                <a:effectLst/>
                <a:latin typeface="Minion Pro" panose="02040503050201020203" pitchFamily="18" charset="0"/>
              </a:rPr>
              <a:t>– Starbucks on University Blvd.</a:t>
            </a:r>
          </a:p>
          <a:p>
            <a:pPr algn="l" rtl="0" fontAlgn="base"/>
            <a:endParaRPr lang="en-US" sz="1200" b="0" i="0" u="none" strike="noStrike" dirty="0">
              <a:solidFill>
                <a:srgbClr val="9E1B32"/>
              </a:solidFill>
              <a:effectLst/>
              <a:latin typeface="Minion Pro" panose="02040503050201020203" pitchFamily="18" charset="0"/>
            </a:endParaRPr>
          </a:p>
          <a:p>
            <a:pPr algn="l" rtl="0" fontAlgn="base"/>
            <a:r>
              <a:rPr lang="en-US" sz="2400" b="0" i="0" u="none" strike="noStrike" dirty="0">
                <a:solidFill>
                  <a:srgbClr val="9E1B32"/>
                </a:solidFill>
                <a:effectLst/>
                <a:latin typeface="Minion Pro" panose="02040503050201020203" pitchFamily="18" charset="0"/>
              </a:rPr>
              <a:t>Printing Services </a:t>
            </a:r>
            <a:r>
              <a:rPr lang="en-US" sz="2400" b="0" i="0" u="none" strike="noStrike" dirty="0">
                <a:solidFill>
                  <a:srgbClr val="000000"/>
                </a:solidFill>
                <a:effectLst/>
                <a:latin typeface="Minion Pro" panose="02040503050201020203" pitchFamily="18" charset="0"/>
              </a:rPr>
              <a:t>– Online order entry</a:t>
            </a:r>
            <a:r>
              <a:rPr lang="en-US" sz="2400" b="0" i="0" dirty="0">
                <a:solidFill>
                  <a:srgbClr val="000000"/>
                </a:solidFill>
                <a:effectLst/>
                <a:latin typeface="Minion Pro" panose="02040503050201020203" pitchFamily="18" charset="0"/>
              </a:rPr>
              <a:t>​</a:t>
            </a:r>
          </a:p>
          <a:p>
            <a:pPr algn="l" rtl="0" fontAlgn="base"/>
            <a:endParaRPr lang="en-US" sz="1200" b="0" i="0" u="none" strike="noStrike" dirty="0">
              <a:solidFill>
                <a:srgbClr val="9E1B32"/>
              </a:solidFill>
              <a:effectLst/>
              <a:latin typeface="Minion Pro" panose="02040503050201020203" pitchFamily="18" charset="0"/>
            </a:endParaRPr>
          </a:p>
          <a:p>
            <a:pPr algn="l" rtl="0" fontAlgn="base"/>
            <a:r>
              <a:rPr lang="en-US" sz="2400" b="0" i="0" u="none" strike="noStrike" dirty="0">
                <a:solidFill>
                  <a:srgbClr val="9E1B32"/>
                </a:solidFill>
                <a:effectLst/>
                <a:latin typeface="Minion Pro" panose="02040503050201020203" pitchFamily="18" charset="0"/>
              </a:rPr>
              <a:t>Action </a:t>
            </a:r>
            <a:r>
              <a:rPr lang="en-US" sz="2400" dirty="0">
                <a:solidFill>
                  <a:srgbClr val="9E1B32"/>
                </a:solidFill>
                <a:latin typeface="Minion Pro" panose="02040503050201020203" pitchFamily="18" charset="0"/>
              </a:rPr>
              <a:t>Card </a:t>
            </a:r>
            <a:r>
              <a:rPr lang="en-US" sz="2400" b="0" i="0" u="none" strike="noStrike" dirty="0">
                <a:solidFill>
                  <a:srgbClr val="000000"/>
                </a:solidFill>
                <a:effectLst/>
                <a:latin typeface="Minion Pro" panose="02040503050201020203" pitchFamily="18" charset="0"/>
              </a:rPr>
              <a:t>– Online photo submission system</a:t>
            </a:r>
          </a:p>
          <a:p>
            <a:pPr algn="l" rtl="0" fontAlgn="base"/>
            <a:endParaRPr lang="en-US" sz="1200" b="0" i="0" u="none" strike="noStrike" dirty="0">
              <a:solidFill>
                <a:srgbClr val="9E1B32"/>
              </a:solidFill>
              <a:effectLst/>
              <a:latin typeface="Minion Pro" panose="02040503050201020203" pitchFamily="18" charset="0"/>
            </a:endParaRPr>
          </a:p>
          <a:p>
            <a:pPr algn="l" rtl="0" fontAlgn="base"/>
            <a:r>
              <a:rPr lang="en-US" sz="2400" b="0" i="0" u="none" strike="noStrike" dirty="0">
                <a:solidFill>
                  <a:srgbClr val="9E1B32"/>
                </a:solidFill>
                <a:effectLst/>
                <a:latin typeface="Minion Pro" panose="02040503050201020203" pitchFamily="18" charset="0"/>
              </a:rPr>
              <a:t>Enterprise Operations </a:t>
            </a:r>
            <a:r>
              <a:rPr lang="en-US" sz="2400" b="0" i="0" u="none" strike="noStrike" dirty="0">
                <a:solidFill>
                  <a:srgbClr val="000000"/>
                </a:solidFill>
                <a:effectLst/>
                <a:latin typeface="Minion Pro" panose="02040503050201020203" pitchFamily="18" charset="0"/>
              </a:rPr>
              <a:t>– Reverse Vending </a:t>
            </a:r>
            <a:r>
              <a:rPr lang="en-US" sz="2400" b="0" i="0" dirty="0">
                <a:solidFill>
                  <a:srgbClr val="000000"/>
                </a:solidFill>
                <a:effectLst/>
                <a:latin typeface="Minion Pro" panose="02040503050201020203" pitchFamily="18" charset="0"/>
              </a:rPr>
              <a:t>​</a:t>
            </a:r>
            <a:r>
              <a:rPr lang="en-US" sz="2400" b="0" i="0" u="none" strike="noStrike" dirty="0">
                <a:solidFill>
                  <a:srgbClr val="000000"/>
                </a:solidFill>
                <a:effectLst/>
                <a:latin typeface="Minion Pro" panose="02040503050201020203" pitchFamily="18" charset="0"/>
              </a:rPr>
              <a:t>Machines</a:t>
            </a:r>
            <a:r>
              <a:rPr lang="en-US" sz="2400" b="0" i="0" dirty="0">
                <a:solidFill>
                  <a:srgbClr val="000000"/>
                </a:solidFill>
                <a:effectLst/>
                <a:latin typeface="Minion Pro" panose="02040503050201020203" pitchFamily="18" charset="0"/>
              </a:rPr>
              <a:t>​</a:t>
            </a:r>
          </a:p>
        </p:txBody>
      </p:sp>
      <p:grpSp>
        <p:nvGrpSpPr>
          <p:cNvPr id="3" name="Group 2">
            <a:extLst>
              <a:ext uri="{FF2B5EF4-FFF2-40B4-BE49-F238E27FC236}">
                <a16:creationId xmlns:a16="http://schemas.microsoft.com/office/drawing/2014/main" id="{10763538-7602-B1AD-39A8-42F0E03C757A}"/>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4" name="TextBox 3">
              <a:extLst>
                <a:ext uri="{FF2B5EF4-FFF2-40B4-BE49-F238E27FC236}">
                  <a16:creationId xmlns:a16="http://schemas.microsoft.com/office/drawing/2014/main" id="{47B175F9-9A9A-C50E-1648-1FD7B616DFE2}"/>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4" name="Picture 13">
              <a:extLst>
                <a:ext uri="{FF2B5EF4-FFF2-40B4-BE49-F238E27FC236}">
                  <a16:creationId xmlns:a16="http://schemas.microsoft.com/office/drawing/2014/main" id="{90AABB0C-A5D1-04EE-083B-420522B6482A}"/>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3027737249"/>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B3170-7ABB-D4E2-0268-B9DE3CF3EC58}"/>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40C2F4C5-42AD-88EA-55B0-963E5E040015}"/>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F8628C7A-317C-A10F-CB29-9603A32A4656}"/>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50F0F7-C876-24BA-3823-5A8D0E11F1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4DD5158F-70BB-174A-7A41-14A73EB7DE43}"/>
              </a:ext>
            </a:extLst>
          </p:cNvPr>
          <p:cNvSpPr txBox="1">
            <a:spLocks noGrp="1"/>
          </p:cNvSpPr>
          <p:nvPr>
            <p:ph type="title" idx="4294967295"/>
          </p:nvPr>
        </p:nvSpPr>
        <p:spPr>
          <a:xfrm>
            <a:off x="838200" y="17386"/>
            <a:ext cx="10515600" cy="10133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Human Resources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5" name="Rectangle: Rounded Corners 4">
            <a:extLst>
              <a:ext uri="{FF2B5EF4-FFF2-40B4-BE49-F238E27FC236}">
                <a16:creationId xmlns:a16="http://schemas.microsoft.com/office/drawing/2014/main" id="{6D56DBA9-BC1D-DF58-08F3-98D20CE5C2DF}"/>
              </a:ext>
            </a:extLst>
          </p:cNvPr>
          <p:cNvSpPr/>
          <p:nvPr/>
        </p:nvSpPr>
        <p:spPr>
          <a:xfrm>
            <a:off x="1443548" y="1214325"/>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haroni" panose="02010803020104030203" pitchFamily="2" charset="-79"/>
                <a:cs typeface="Aharoni" panose="02010803020104030203" pitchFamily="2" charset="-79"/>
              </a:rPr>
              <a:t>PageUp</a:t>
            </a:r>
            <a:r>
              <a:rPr lang="en-US" sz="2400" dirty="0">
                <a:latin typeface="Aharoni" panose="02010803020104030203" pitchFamily="2" charset="-79"/>
                <a:cs typeface="Aharoni" panose="02010803020104030203" pitchFamily="2" charset="-79"/>
              </a:rPr>
              <a:t> to Banner Integration</a:t>
            </a:r>
          </a:p>
        </p:txBody>
      </p:sp>
      <p:sp>
        <p:nvSpPr>
          <p:cNvPr id="12" name="Rectangle: Rounded Corners 11">
            <a:extLst>
              <a:ext uri="{FF2B5EF4-FFF2-40B4-BE49-F238E27FC236}">
                <a16:creationId xmlns:a16="http://schemas.microsoft.com/office/drawing/2014/main" id="{6C0B8465-7A7C-F089-D1FE-EDFB03E0A1DD}"/>
              </a:ext>
              <a:ext uri="{C183D7F6-B498-43B3-948B-1728B52AA6E4}">
                <adec:decorative xmlns:adec="http://schemas.microsoft.com/office/drawing/2017/decorative" val="1"/>
              </a:ext>
            </a:extLst>
          </p:cNvPr>
          <p:cNvSpPr/>
          <p:nvPr/>
        </p:nvSpPr>
        <p:spPr>
          <a:xfrm>
            <a:off x="404453" y="2976771"/>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latin typeface="Aharoni" panose="02010803020104030203" pitchFamily="2" charset="-79"/>
              <a:cs typeface="Aharoni" panose="02010803020104030203" pitchFamily="2" charset="-79"/>
            </a:endParaRPr>
          </a:p>
        </p:txBody>
      </p:sp>
      <p:sp>
        <p:nvSpPr>
          <p:cNvPr id="18" name="Rectangle: Rounded Corners 17">
            <a:extLst>
              <a:ext uri="{FF2B5EF4-FFF2-40B4-BE49-F238E27FC236}">
                <a16:creationId xmlns:a16="http://schemas.microsoft.com/office/drawing/2014/main" id="{24BD2501-80C1-5638-FECE-F959E630397C}"/>
              </a:ext>
            </a:extLst>
          </p:cNvPr>
          <p:cNvSpPr/>
          <p:nvPr/>
        </p:nvSpPr>
        <p:spPr>
          <a:xfrm>
            <a:off x="5223533" y="1214325"/>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haroni" panose="02010803020104030203" pitchFamily="2" charset="-79"/>
                <a:cs typeface="Aharoni" panose="02010803020104030203" pitchFamily="2" charset="-79"/>
              </a:rPr>
              <a:t>Performance Review System Update</a:t>
            </a:r>
          </a:p>
        </p:txBody>
      </p:sp>
      <p:sp>
        <p:nvSpPr>
          <p:cNvPr id="13" name="TextBox 12">
            <a:extLst>
              <a:ext uri="{FF2B5EF4-FFF2-40B4-BE49-F238E27FC236}">
                <a16:creationId xmlns:a16="http://schemas.microsoft.com/office/drawing/2014/main" id="{50669889-776B-43A8-3EFE-FA43D0F4F126}"/>
              </a:ext>
            </a:extLst>
          </p:cNvPr>
          <p:cNvSpPr txBox="1"/>
          <p:nvPr/>
        </p:nvSpPr>
        <p:spPr>
          <a:xfrm>
            <a:off x="680896" y="2980285"/>
            <a:ext cx="2836488" cy="1508105"/>
          </a:xfrm>
          <a:prstGeom prst="rect">
            <a:avLst/>
          </a:prstGeom>
          <a:noFill/>
          <a:ln w="66675">
            <a:noFill/>
          </a:ln>
        </p:spPr>
        <p:txBody>
          <a:bodyPr wrap="square">
            <a:spAutoFit/>
          </a:bodyPr>
          <a:lstStyle/>
          <a:p>
            <a:pPr algn="ctr"/>
            <a:r>
              <a:rPr lang="en-US" sz="2300" dirty="0">
                <a:solidFill>
                  <a:schemeClr val="bg1"/>
                </a:solidFill>
                <a:latin typeface="Aharoni" panose="02010803020104030203" pitchFamily="2" charset="-79"/>
                <a:cs typeface="Aharoni" panose="02010803020104030203" pitchFamily="2" charset="-79"/>
              </a:rPr>
              <a:t>Classification and Compensation Study and Implementation</a:t>
            </a:r>
          </a:p>
        </p:txBody>
      </p:sp>
      <p:sp>
        <p:nvSpPr>
          <p:cNvPr id="17" name="Rectangle: Rounded Corners 16">
            <a:extLst>
              <a:ext uri="{FF2B5EF4-FFF2-40B4-BE49-F238E27FC236}">
                <a16:creationId xmlns:a16="http://schemas.microsoft.com/office/drawing/2014/main" id="{359916E9-4D89-86A4-6228-DF369E3268D0}"/>
              </a:ext>
            </a:extLst>
          </p:cNvPr>
          <p:cNvSpPr/>
          <p:nvPr/>
        </p:nvSpPr>
        <p:spPr>
          <a:xfrm>
            <a:off x="4192059" y="3023547"/>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haroni" panose="02010803020104030203" pitchFamily="2" charset="-79"/>
                <a:cs typeface="Aharoni" panose="02010803020104030203" pitchFamily="2" charset="-79"/>
              </a:rPr>
              <a:t>Fringe Benefit Rate Implementation</a:t>
            </a:r>
            <a:endParaRPr lang="en-US" sz="2400" dirty="0">
              <a:latin typeface="Aharoni" panose="02010803020104030203" pitchFamily="2" charset="-79"/>
              <a:cs typeface="Aharoni" panose="02010803020104030203" pitchFamily="2" charset="-79"/>
            </a:endParaRPr>
          </a:p>
        </p:txBody>
      </p:sp>
      <p:sp>
        <p:nvSpPr>
          <p:cNvPr id="16" name="Rectangle: Rounded Corners 15">
            <a:extLst>
              <a:ext uri="{FF2B5EF4-FFF2-40B4-BE49-F238E27FC236}">
                <a16:creationId xmlns:a16="http://schemas.microsoft.com/office/drawing/2014/main" id="{8B359812-D0F1-6317-2994-B3D20A2A7C9C}"/>
              </a:ext>
            </a:extLst>
          </p:cNvPr>
          <p:cNvSpPr/>
          <p:nvPr/>
        </p:nvSpPr>
        <p:spPr>
          <a:xfrm>
            <a:off x="7979665" y="3038192"/>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haroni" panose="02010803020104030203" pitchFamily="2" charset="-79"/>
                <a:cs typeface="Aharoni" panose="02010803020104030203" pitchFamily="2" charset="-79"/>
              </a:rPr>
              <a:t>New Employee Start Date and Onboarding Process </a:t>
            </a:r>
          </a:p>
        </p:txBody>
      </p:sp>
      <p:sp>
        <p:nvSpPr>
          <p:cNvPr id="15" name="Rectangle: Rounded Corners 14">
            <a:extLst>
              <a:ext uri="{FF2B5EF4-FFF2-40B4-BE49-F238E27FC236}">
                <a16:creationId xmlns:a16="http://schemas.microsoft.com/office/drawing/2014/main" id="{AA56E311-4977-95B3-317E-0458B02AC585}"/>
              </a:ext>
            </a:extLst>
          </p:cNvPr>
          <p:cNvSpPr/>
          <p:nvPr/>
        </p:nvSpPr>
        <p:spPr>
          <a:xfrm>
            <a:off x="1443547" y="4832768"/>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haroni" panose="02010803020104030203" pitchFamily="2" charset="-79"/>
                <a:cs typeface="Aharoni" panose="02010803020104030203" pitchFamily="2" charset="-79"/>
              </a:rPr>
              <a:t>UALMS Dashboard </a:t>
            </a:r>
            <a:r>
              <a:rPr lang="en-US" sz="2400">
                <a:latin typeface="Aharoni" panose="02010803020104030203" pitchFamily="2" charset="-79"/>
                <a:ea typeface="Meiryo" panose="020B0400000000000000" pitchFamily="34" charset="-128"/>
                <a:cs typeface="Aharoni" panose="02010803020104030203" pitchFamily="2" charset="-79"/>
              </a:rPr>
              <a:t>Redesign</a:t>
            </a:r>
            <a:endParaRPr lang="en-US" sz="2400" dirty="0">
              <a:latin typeface="Aharoni" panose="02010803020104030203" pitchFamily="2" charset="-79"/>
              <a:ea typeface="Meiryo" panose="020B0400000000000000" pitchFamily="34" charset="-128"/>
              <a:cs typeface="Aharoni" panose="02010803020104030203" pitchFamily="2" charset="-79"/>
            </a:endParaRPr>
          </a:p>
        </p:txBody>
      </p:sp>
      <p:sp>
        <p:nvSpPr>
          <p:cNvPr id="14" name="Rectangle: Rounded Corners 13">
            <a:extLst>
              <a:ext uri="{FF2B5EF4-FFF2-40B4-BE49-F238E27FC236}">
                <a16:creationId xmlns:a16="http://schemas.microsoft.com/office/drawing/2014/main" id="{553C3F7F-2806-0296-8EDC-69633C75775D}"/>
              </a:ext>
            </a:extLst>
          </p:cNvPr>
          <p:cNvSpPr/>
          <p:nvPr/>
        </p:nvSpPr>
        <p:spPr>
          <a:xfrm>
            <a:off x="5223532" y="4832768"/>
            <a:ext cx="3389375" cy="1450198"/>
          </a:xfrm>
          <a:prstGeom prst="roundRect">
            <a:avLst/>
          </a:prstGeom>
          <a:solidFill>
            <a:srgbClr val="9E1B32"/>
          </a:solidFill>
          <a:ln w="6667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Aharoni" panose="02010803020104030203" pitchFamily="2" charset="-79"/>
                <a:cs typeface="Aharoni" panose="02010803020104030203" pitchFamily="2" charset="-79"/>
              </a:rPr>
              <a:t>Voluntary Retirement Plan Enhancements</a:t>
            </a:r>
            <a:endParaRPr lang="en-US" sz="2400" dirty="0">
              <a:latin typeface="Aharoni" panose="02010803020104030203" pitchFamily="2" charset="-79"/>
              <a:cs typeface="Aharoni" panose="02010803020104030203" pitchFamily="2" charset="-79"/>
            </a:endParaRPr>
          </a:p>
        </p:txBody>
      </p:sp>
      <p:grpSp>
        <p:nvGrpSpPr>
          <p:cNvPr id="3" name="Group 2">
            <a:extLst>
              <a:ext uri="{FF2B5EF4-FFF2-40B4-BE49-F238E27FC236}">
                <a16:creationId xmlns:a16="http://schemas.microsoft.com/office/drawing/2014/main" id="{13BCD645-2B21-8BEC-5B2A-1C316D708E6F}"/>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4" name="TextBox 3">
              <a:extLst>
                <a:ext uri="{FF2B5EF4-FFF2-40B4-BE49-F238E27FC236}">
                  <a16:creationId xmlns:a16="http://schemas.microsoft.com/office/drawing/2014/main" id="{B6789F38-13B7-2F59-550C-EB8FA23B652B}"/>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9" name="Picture 18">
              <a:extLst>
                <a:ext uri="{FF2B5EF4-FFF2-40B4-BE49-F238E27FC236}">
                  <a16:creationId xmlns:a16="http://schemas.microsoft.com/office/drawing/2014/main" id="{C12A0AD6-326B-D575-7B99-4036074FCA9D}"/>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141726819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215E-D4D4-E267-16F2-91C8C5A7AAE9}"/>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500EC57F-1695-49BD-EBE1-20B95F57A11E}"/>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82F03B3-39B6-E4D4-E5A0-DA9BC67A32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94601" y="4393833"/>
            <a:ext cx="2667276" cy="2001578"/>
          </a:xfrm>
          <a:prstGeom prst="rect">
            <a:avLst/>
          </a:prstGeom>
        </p:spPr>
      </p:pic>
      <p:sp>
        <p:nvSpPr>
          <p:cNvPr id="7" name="Title 6">
            <a:extLst>
              <a:ext uri="{FF2B5EF4-FFF2-40B4-BE49-F238E27FC236}">
                <a16:creationId xmlns:a16="http://schemas.microsoft.com/office/drawing/2014/main" id="{855AF34A-C25E-6C5C-062A-F305D63D52C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Quote from Steven Hood</a:t>
            </a:r>
          </a:p>
        </p:txBody>
      </p:sp>
      <p:sp>
        <p:nvSpPr>
          <p:cNvPr id="5" name="TextBox 4">
            <a:extLst>
              <a:ext uri="{FF2B5EF4-FFF2-40B4-BE49-F238E27FC236}">
                <a16:creationId xmlns:a16="http://schemas.microsoft.com/office/drawing/2014/main" id="{85C06666-2BC2-871E-7D28-13E77531675A}"/>
              </a:ext>
            </a:extLst>
          </p:cNvPr>
          <p:cNvSpPr txBox="1"/>
          <p:nvPr/>
        </p:nvSpPr>
        <p:spPr>
          <a:xfrm>
            <a:off x="652653" y="635149"/>
            <a:ext cx="8699894" cy="4154984"/>
          </a:xfrm>
          <a:prstGeom prst="rect">
            <a:avLst/>
          </a:prstGeom>
          <a:noFill/>
        </p:spPr>
        <p:txBody>
          <a:bodyPr wrap="square" rtlCol="0">
            <a:spAutoFit/>
          </a:bodyPr>
          <a:lstStyle/>
          <a:p>
            <a:r>
              <a:rPr lang="en-US" sz="3000" i="1" dirty="0">
                <a:latin typeface="Minion Pro" panose="02040503050201020203" pitchFamily="18" charset="0"/>
              </a:rPr>
              <a:t>“In Student Life, we are committed to a model of continuous improvement. Without it, we become stagnant. Our students are constantly evolving, so we find value in always assessing and improving our efforts so we can meet their needs and empower them to thrive and succeed – here at the Capstone and beyond.”</a:t>
            </a:r>
          </a:p>
          <a:p>
            <a:pPr algn="r"/>
            <a:endParaRPr lang="en-US" sz="2400" i="1" dirty="0">
              <a:latin typeface="Minion Pro" panose="02040503050201020203" pitchFamily="18" charset="0"/>
            </a:endParaRPr>
          </a:p>
          <a:p>
            <a:pPr algn="ctr"/>
            <a:r>
              <a:rPr lang="nl-NL" sz="3000" b="1" dirty="0">
                <a:latin typeface="Minion Pro" panose="02040503050201020203" pitchFamily="18" charset="0"/>
              </a:rPr>
              <a:t>                                        Steven Hood </a:t>
            </a:r>
            <a:r>
              <a:rPr lang="en-US" sz="3000" b="1" dirty="0">
                <a:latin typeface="Minion Pro" panose="02040503050201020203" pitchFamily="18" charset="0"/>
              </a:rPr>
              <a:t>– Student </a:t>
            </a:r>
            <a:r>
              <a:rPr lang="en-US" sz="3000" b="1" dirty="0">
                <a:effectLst/>
                <a:latin typeface="Minion Pro" panose="02040503050201020203" pitchFamily="18" charset="0"/>
              </a:rPr>
              <a:t>Life      </a:t>
            </a:r>
            <a:r>
              <a:rPr lang="en-US" sz="3000" b="1" dirty="0">
                <a:latin typeface="Minion Pro" panose="02040503050201020203" pitchFamily="18" charset="0"/>
              </a:rPr>
              <a:t>                        		      				                 2024</a:t>
            </a:r>
            <a:endParaRPr lang="en-US" sz="3000" b="1" dirty="0">
              <a:effectLst/>
              <a:latin typeface="Minion Pro" panose="02040503050201020203" pitchFamily="18" charset="0"/>
            </a:endParaRPr>
          </a:p>
        </p:txBody>
      </p:sp>
      <p:pic>
        <p:nvPicPr>
          <p:cNvPr id="8" name="Picture 7">
            <a:extLst>
              <a:ext uri="{FF2B5EF4-FFF2-40B4-BE49-F238E27FC236}">
                <a16:creationId xmlns:a16="http://schemas.microsoft.com/office/drawing/2014/main" id="{323A1DEF-1F14-1531-569C-38C034216C62}"/>
              </a:ext>
              <a:ext uri="{C183D7F6-B498-43B3-948B-1728B52AA6E4}">
                <adec:decorative xmlns:adec="http://schemas.microsoft.com/office/drawing/2017/decorative" val="1"/>
              </a:ext>
            </a:extLst>
          </p:cNvPr>
          <p:cNvPicPr>
            <a:picLocks noChangeAspect="1"/>
          </p:cNvPicPr>
          <p:nvPr/>
        </p:nvPicPr>
        <p:blipFill rotWithShape="1">
          <a:blip r:embed="rId4"/>
          <a:srcRect l="40278" t="31273" r="49192" b="44242"/>
          <a:stretch/>
        </p:blipFill>
        <p:spPr>
          <a:xfrm>
            <a:off x="2535383" y="4132949"/>
            <a:ext cx="1438101" cy="2089902"/>
          </a:xfrm>
          <a:prstGeom prst="rect">
            <a:avLst/>
          </a:prstGeom>
        </p:spPr>
      </p:pic>
      <p:grpSp>
        <p:nvGrpSpPr>
          <p:cNvPr id="2" name="Group 1">
            <a:extLst>
              <a:ext uri="{FF2B5EF4-FFF2-40B4-BE49-F238E27FC236}">
                <a16:creationId xmlns:a16="http://schemas.microsoft.com/office/drawing/2014/main" id="{2366078D-B4B9-B758-3AC2-C7748D9A53F7}"/>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9" name="TextBox 8">
              <a:extLst>
                <a:ext uri="{FF2B5EF4-FFF2-40B4-BE49-F238E27FC236}">
                  <a16:creationId xmlns:a16="http://schemas.microsoft.com/office/drawing/2014/main" id="{6A96658A-6404-A5DB-A644-659FB580E22B}"/>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0" name="Picture 9">
              <a:extLst>
                <a:ext uri="{FF2B5EF4-FFF2-40B4-BE49-F238E27FC236}">
                  <a16:creationId xmlns:a16="http://schemas.microsoft.com/office/drawing/2014/main" id="{8C2D9E9B-19F8-BE9A-F5DB-D4D5B2ED251D}"/>
                </a:ext>
              </a:extLst>
            </p:cNvPr>
            <p:cNvPicPr>
              <a:picLocks noChangeAspect="1"/>
            </p:cNvPicPr>
            <p:nvPr/>
          </p:nvPicPr>
          <p:blipFill rotWithShape="1">
            <a:blip r:embed="rId5"/>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401956863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35FD-F373-41DF-F773-D03030D6CD1E}"/>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5EDB325A-51D4-8C96-7849-D868A901497F}"/>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EBDC9B10-CBE3-CA5D-83AE-59F091D7BC21}"/>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DBB3649-A9AF-A78D-9918-6D9270A3F7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841BB173-E9E2-0559-4053-4F717C4C7EC0}"/>
              </a:ext>
            </a:extLst>
          </p:cNvPr>
          <p:cNvSpPr txBox="1">
            <a:spLocks noGrp="1"/>
          </p:cNvSpPr>
          <p:nvPr>
            <p:ph type="title" idx="4294967295"/>
          </p:nvPr>
        </p:nvSpPr>
        <p:spPr>
          <a:xfrm>
            <a:off x="838200" y="105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Division of Advancement</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13CD01C4-2DCD-217A-CA90-EFD5442E06BA}"/>
              </a:ext>
            </a:extLst>
          </p:cNvPr>
          <p:cNvSpPr txBox="1"/>
          <p:nvPr/>
        </p:nvSpPr>
        <p:spPr>
          <a:xfrm>
            <a:off x="644652" y="1326620"/>
            <a:ext cx="9891177" cy="4616648"/>
          </a:xfrm>
          <a:prstGeom prst="rect">
            <a:avLst/>
          </a:prstGeom>
          <a:noFill/>
        </p:spPr>
        <p:txBody>
          <a:bodyPr wrap="square" rtlCol="0">
            <a:spAutoFit/>
          </a:bodyPr>
          <a:lstStyle/>
          <a:p>
            <a:r>
              <a:rPr lang="en-US" sz="2800" dirty="0">
                <a:latin typeface="Minion Pro" panose="02040503050201020203" pitchFamily="18" charset="0"/>
              </a:rPr>
              <a:t>The Division of Advancement’s Agility Team has continued its work this past year addressing opportunities for improvement in the areas of:</a:t>
            </a:r>
          </a:p>
          <a:p>
            <a:endParaRPr lang="en-US" sz="14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Gift processing for donations made to UA and its affiliated foundations,</a:t>
            </a:r>
          </a:p>
          <a:p>
            <a:pPr marL="285750" indent="-285750">
              <a:buFont typeface="Arial" panose="020B0604020202020204" pitchFamily="34" charset="0"/>
              <a:buChar char="•"/>
            </a:pPr>
            <a:endParaRPr lang="en-US" sz="14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Communications efforts across the Division and even out          </a:t>
            </a:r>
          </a:p>
          <a:p>
            <a:r>
              <a:rPr lang="en-US" sz="2800" dirty="0">
                <a:latin typeface="Minion Pro" panose="02040503050201020203" pitchFamily="18" charset="0"/>
              </a:rPr>
              <a:t>    to our external constituencies, and</a:t>
            </a:r>
          </a:p>
          <a:p>
            <a:pPr marL="285750" indent="-285750">
              <a:buFont typeface="Arial" panose="020B0604020202020204" pitchFamily="34" charset="0"/>
              <a:buChar char="•"/>
            </a:pPr>
            <a:endParaRPr lang="en-US" sz="14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Enhancing user proficiency across the Division with </a:t>
            </a:r>
          </a:p>
          <a:p>
            <a:r>
              <a:rPr lang="en-US" sz="2800" dirty="0">
                <a:latin typeface="Minion Pro" panose="02040503050201020203" pitchFamily="18" charset="0"/>
              </a:rPr>
              <a:t>    the utilization of the Denny CRM database.</a:t>
            </a:r>
          </a:p>
        </p:txBody>
      </p:sp>
      <p:grpSp>
        <p:nvGrpSpPr>
          <p:cNvPr id="4" name="Group 3">
            <a:extLst>
              <a:ext uri="{FF2B5EF4-FFF2-40B4-BE49-F238E27FC236}">
                <a16:creationId xmlns:a16="http://schemas.microsoft.com/office/drawing/2014/main" id="{4DE782C3-2433-032D-8491-EC5C7969DD74}"/>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8DD37BDF-B9B6-A51F-A6B7-B777A15E724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DF799CFE-0A5F-F612-5307-DD51CEDF99AF}"/>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79046334"/>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62148-46FA-281E-4CF4-F36BF0FA0559}"/>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A0CAA5E-FCFD-D06D-7E60-A443CA8FB57D}"/>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E9BE6855-7D43-33AA-55CC-86A1EE241B11}"/>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0ED7B29-BB2A-1E99-D555-261892EE89B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FF944C84-937B-EB65-FC46-71600AE826E1}"/>
              </a:ext>
            </a:extLst>
          </p:cNvPr>
          <p:cNvSpPr txBox="1">
            <a:spLocks noGrp="1"/>
          </p:cNvSpPr>
          <p:nvPr>
            <p:ph type="title" idx="4294967295"/>
          </p:nvPr>
        </p:nvSpPr>
        <p:spPr>
          <a:xfrm>
            <a:off x="376987" y="7805"/>
            <a:ext cx="10467474" cy="1330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200" b="1" spc="600" dirty="0">
                <a:solidFill>
                  <a:srgbClr val="9E1B32"/>
                </a:solidFill>
                <a:latin typeface="Minion Pro" panose="02040503050201020203" pitchFamily="18" charset="0"/>
              </a:rPr>
              <a:t>OAA - OFFICE OF ACADEMIC AFFAIRS</a:t>
            </a:r>
            <a:endParaRPr kumimoji="0" lang="en-US" sz="4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3F38504E-FBAD-CD4B-2AE9-EFA09DDAF9AA}"/>
              </a:ext>
            </a:extLst>
          </p:cNvPr>
          <p:cNvSpPr txBox="1"/>
          <p:nvPr/>
        </p:nvSpPr>
        <p:spPr>
          <a:xfrm>
            <a:off x="311347" y="1258366"/>
            <a:ext cx="9843581" cy="5124480"/>
          </a:xfrm>
          <a:prstGeom prst="rect">
            <a:avLst/>
          </a:prstGeom>
          <a:noFill/>
        </p:spPr>
        <p:txBody>
          <a:bodyPr wrap="square" rtlCol="0">
            <a:spAutoFit/>
          </a:bodyPr>
          <a:lstStyle/>
          <a:p>
            <a:pPr marL="233363" indent="-233363">
              <a:buFont typeface="Arial" panose="020B0604020202020204" pitchFamily="34" charset="0"/>
              <a:buChar char="•"/>
            </a:pPr>
            <a:r>
              <a:rPr lang="en-US" sz="2400" dirty="0">
                <a:latin typeface="Minion Pro" panose="02040503050201020203" pitchFamily="18" charset="0"/>
              </a:rPr>
              <a:t>Long-time commitment to continuous improvement.</a:t>
            </a:r>
          </a:p>
          <a:p>
            <a:pPr marL="342900" indent="-342900">
              <a:buFont typeface="Arial" panose="020B0604020202020204" pitchFamily="34" charset="0"/>
              <a:buChar char="•"/>
            </a:pPr>
            <a:endParaRPr lang="en-US" sz="700" dirty="0">
              <a:latin typeface="Minion Pro" panose="02040503050201020203" pitchFamily="18" charset="0"/>
            </a:endParaRPr>
          </a:p>
          <a:p>
            <a:pPr marL="233363" indent="-233363">
              <a:buFont typeface="Arial" panose="020B0604020202020204" pitchFamily="34" charset="0"/>
              <a:buChar char="•"/>
            </a:pPr>
            <a:r>
              <a:rPr lang="en-US" sz="2400" dirty="0">
                <a:latin typeface="Minion Pro" panose="02040503050201020203" pitchFamily="18" charset="0"/>
              </a:rPr>
              <a:t>Change Management Collective Case Study Project</a:t>
            </a:r>
          </a:p>
          <a:p>
            <a:pPr marL="512763" lvl="1" indent="-279400">
              <a:buFont typeface="Arial" panose="020B0604020202020204" pitchFamily="34" charset="0"/>
              <a:buChar char="•"/>
            </a:pPr>
            <a:r>
              <a:rPr lang="en-US" sz="2200" dirty="0">
                <a:latin typeface="Minion Pro" panose="02040503050201020203" pitchFamily="18" charset="0"/>
              </a:rPr>
              <a:t>6 - Committee Member Case Studies </a:t>
            </a:r>
          </a:p>
          <a:p>
            <a:pPr marL="512763" lvl="1" indent="-279400">
              <a:buFont typeface="Arial" panose="020B0604020202020204" pitchFamily="34" charset="0"/>
              <a:buChar char="•"/>
            </a:pPr>
            <a:r>
              <a:rPr lang="en-US" sz="2200" dirty="0">
                <a:latin typeface="Minion Pro" panose="02040503050201020203" pitchFamily="18" charset="0"/>
              </a:rPr>
              <a:t>2 - External Expert Case Studies </a:t>
            </a:r>
            <a:endParaRPr lang="en-US" sz="800" dirty="0">
              <a:latin typeface="Minion Pro" panose="02040503050201020203" pitchFamily="18" charset="0"/>
            </a:endParaRPr>
          </a:p>
          <a:p>
            <a:r>
              <a:rPr lang="en-US" sz="800" dirty="0">
                <a:latin typeface="Minion Pro" panose="02040503050201020203" pitchFamily="18" charset="0"/>
              </a:rPr>
              <a:t>     </a:t>
            </a:r>
            <a:endParaRPr lang="en-US" sz="300" dirty="0">
              <a:latin typeface="Minion Pro" panose="02040503050201020203" pitchFamily="18" charset="0"/>
            </a:endParaRPr>
          </a:p>
          <a:p>
            <a:r>
              <a:rPr lang="en-US" sz="2200" dirty="0">
                <a:latin typeface="Minion Pro" panose="02040503050201020203" pitchFamily="18" charset="0"/>
              </a:rPr>
              <a:t>   </a:t>
            </a:r>
            <a:r>
              <a:rPr lang="en-US" sz="2200" u="sng" dirty="0">
                <a:latin typeface="Minion Pro" panose="02040503050201020203" pitchFamily="18" charset="0"/>
              </a:rPr>
              <a:t>Lessons</a:t>
            </a:r>
            <a:r>
              <a:rPr lang="en-US" sz="2200" dirty="0">
                <a:latin typeface="Minion Pro" panose="02040503050201020203" pitchFamily="18" charset="0"/>
              </a:rPr>
              <a:t>:</a:t>
            </a:r>
          </a:p>
          <a:p>
            <a:pPr lvl="1" indent="-223838">
              <a:buSzPct val="70000"/>
              <a:buFont typeface="Courier New" panose="02070309020205020404" pitchFamily="49" charset="0"/>
              <a:buChar char="o"/>
            </a:pPr>
            <a:r>
              <a:rPr lang="en-US" sz="2200" b="1" dirty="0">
                <a:latin typeface="Minion Pro" panose="02040503050201020203" pitchFamily="18" charset="0"/>
              </a:rPr>
              <a:t>Purpose</a:t>
            </a:r>
            <a:r>
              <a:rPr lang="en-US" sz="2200" dirty="0">
                <a:latin typeface="Minion Pro" panose="02040503050201020203" pitchFamily="18" charset="0"/>
              </a:rPr>
              <a:t>: Focus needs to be on a clearly stated goal or outcome. </a:t>
            </a:r>
          </a:p>
          <a:p>
            <a:pPr lvl="1" indent="-223838">
              <a:buSzPct val="70000"/>
            </a:pPr>
            <a:r>
              <a:rPr lang="en-US" sz="2200" dirty="0">
                <a:latin typeface="Minion Pro" panose="02040503050201020203" pitchFamily="18" charset="0"/>
              </a:rPr>
              <a:t>    Invest in the time to articulate the benefit of the stated goal.</a:t>
            </a:r>
          </a:p>
          <a:p>
            <a:pPr lvl="1" indent="-223838">
              <a:buSzPct val="70000"/>
            </a:pPr>
            <a:endParaRPr lang="en-US" sz="1000" b="1" dirty="0">
              <a:latin typeface="Minion Pro" panose="02040503050201020203" pitchFamily="18" charset="0"/>
            </a:endParaRPr>
          </a:p>
          <a:p>
            <a:pPr lvl="1" indent="-223838">
              <a:buSzPct val="70000"/>
              <a:buFont typeface="Courier New" panose="02070309020205020404" pitchFamily="49" charset="0"/>
              <a:buChar char="o"/>
            </a:pPr>
            <a:r>
              <a:rPr lang="en-US" sz="2200" b="1" dirty="0">
                <a:latin typeface="Minion Pro" panose="02040503050201020203" pitchFamily="18" charset="0"/>
              </a:rPr>
              <a:t>Developing of ”team” is vital</a:t>
            </a:r>
            <a:r>
              <a:rPr lang="en-US" sz="2200" dirty="0">
                <a:latin typeface="Minion Pro" panose="02040503050201020203" pitchFamily="18" charset="0"/>
              </a:rPr>
              <a:t>: Relationship of “the team” needs to be the first step. Making a process that works for the “team”. Achieving an “all-in” attitude.</a:t>
            </a:r>
          </a:p>
          <a:p>
            <a:pPr lvl="1" indent="-223838"/>
            <a:r>
              <a:rPr lang="en-US" sz="2200" dirty="0">
                <a:latin typeface="Minion Pro" panose="02040503050201020203" pitchFamily="18" charset="0"/>
              </a:rPr>
              <a:t>   Provide Feedback to close the loop on team effort.</a:t>
            </a:r>
          </a:p>
          <a:p>
            <a:pPr lvl="1" indent="-223838">
              <a:buSzPct val="70000"/>
              <a:buFont typeface="Courier New" panose="02070309020205020404" pitchFamily="49" charset="0"/>
              <a:buChar char="o"/>
            </a:pPr>
            <a:endParaRPr lang="en-US" sz="1000" dirty="0">
              <a:latin typeface="Minion Pro" panose="02040503050201020203" pitchFamily="18" charset="0"/>
            </a:endParaRPr>
          </a:p>
          <a:p>
            <a:pPr lvl="1" indent="-223838">
              <a:buSzPct val="70000"/>
              <a:buFont typeface="Courier New" panose="02070309020205020404" pitchFamily="49" charset="0"/>
              <a:buChar char="o"/>
            </a:pPr>
            <a:r>
              <a:rPr lang="en-US" sz="2200" b="1" dirty="0">
                <a:latin typeface="Minion Pro" panose="02040503050201020203" pitchFamily="18" charset="0"/>
              </a:rPr>
              <a:t>Communication</a:t>
            </a:r>
            <a:r>
              <a:rPr lang="en-US" sz="2200" dirty="0">
                <a:latin typeface="Minion Pro" panose="02040503050201020203" pitchFamily="18" charset="0"/>
              </a:rPr>
              <a:t>: Find ways that work for communicating with your team. </a:t>
            </a:r>
          </a:p>
          <a:p>
            <a:pPr lvl="1" indent="-223838"/>
            <a:r>
              <a:rPr lang="en-US" sz="2200" dirty="0">
                <a:latin typeface="Minion Pro" panose="02040503050201020203" pitchFamily="18" charset="0"/>
              </a:rPr>
              <a:t>   Understand all the stakeholders and tailor your message.</a:t>
            </a:r>
          </a:p>
          <a:p>
            <a:pPr lvl="1" indent="-223838"/>
            <a:r>
              <a:rPr lang="en-US" sz="2200" dirty="0">
                <a:latin typeface="Minion Pro" panose="02040503050201020203" pitchFamily="18" charset="0"/>
              </a:rPr>
              <a:t>   Visible demonstrations of successes.</a:t>
            </a:r>
          </a:p>
        </p:txBody>
      </p:sp>
      <p:grpSp>
        <p:nvGrpSpPr>
          <p:cNvPr id="4" name="Group 3">
            <a:extLst>
              <a:ext uri="{FF2B5EF4-FFF2-40B4-BE49-F238E27FC236}">
                <a16:creationId xmlns:a16="http://schemas.microsoft.com/office/drawing/2014/main" id="{B5AEC980-DCE2-C975-B27A-0141CB09C909}"/>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7FF790A1-4282-025B-DF2E-ACB12775766B}"/>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DB47B54A-9872-BA2D-2511-3B0A15327B4B}"/>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43795534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C3AA4-18F8-2359-6121-14BCE5D53EC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ECD9460-21C2-D6A3-2BE1-061BB332CABD}"/>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C1A9F475-39A6-A76E-5585-86C85CADB92B}"/>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DFFFEC7-51AB-CE5E-B242-D956C90483B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4B0200A3-EE86-F506-0452-BA89504067F2}"/>
              </a:ext>
            </a:extLst>
          </p:cNvPr>
          <p:cNvSpPr txBox="1">
            <a:spLocks noGrp="1"/>
          </p:cNvSpPr>
          <p:nvPr>
            <p:ph type="title" idx="4294967295"/>
          </p:nvPr>
        </p:nvSpPr>
        <p:spPr>
          <a:xfrm>
            <a:off x="376987" y="7805"/>
            <a:ext cx="10467474" cy="1330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OAA - OFFICE OF ACADEMIC AFFAIRS(page 2)</a:t>
            </a:r>
            <a:endParaRPr kumimoji="0" lang="en-US" sz="42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0B46DBFA-E1A2-63A2-7824-B47735060000}"/>
              </a:ext>
            </a:extLst>
          </p:cNvPr>
          <p:cNvSpPr txBox="1"/>
          <p:nvPr/>
        </p:nvSpPr>
        <p:spPr>
          <a:xfrm>
            <a:off x="238881" y="1509295"/>
            <a:ext cx="10467474" cy="2492990"/>
          </a:xfrm>
          <a:prstGeom prst="rect">
            <a:avLst/>
          </a:prstGeom>
          <a:noFill/>
        </p:spPr>
        <p:txBody>
          <a:bodyPr wrap="square" rtlCol="0">
            <a:spAutoFit/>
          </a:bodyPr>
          <a:lstStyle/>
          <a:p>
            <a:pPr marL="233363" indent="-233363">
              <a:buFont typeface="Arial" panose="020B0604020202020204" pitchFamily="34" charset="0"/>
              <a:buChar char="•"/>
            </a:pPr>
            <a:r>
              <a:rPr lang="en-US" sz="2400" dirty="0">
                <a:latin typeface="Minion Pro" panose="02040503050201020203" pitchFamily="18" charset="0"/>
              </a:rPr>
              <a:t>Change Management Collective Case Study Project</a:t>
            </a:r>
          </a:p>
          <a:p>
            <a:r>
              <a:rPr lang="en-US" sz="800" dirty="0">
                <a:latin typeface="Minion Pro" panose="02040503050201020203" pitchFamily="18" charset="0"/>
              </a:rPr>
              <a:t>     </a:t>
            </a:r>
            <a:r>
              <a:rPr lang="en-US" sz="300" dirty="0">
                <a:latin typeface="Minion Pro" panose="02040503050201020203" pitchFamily="18" charset="0"/>
              </a:rPr>
              <a:t>             </a:t>
            </a:r>
          </a:p>
          <a:p>
            <a:r>
              <a:rPr lang="en-US" sz="300" dirty="0">
                <a:latin typeface="Minion Pro" panose="02040503050201020203" pitchFamily="18" charset="0"/>
              </a:rPr>
              <a:t>                           </a:t>
            </a:r>
            <a:r>
              <a:rPr lang="en-US" sz="2200" u="sng" dirty="0">
                <a:latin typeface="Minion Pro" panose="02040503050201020203" pitchFamily="18" charset="0"/>
              </a:rPr>
              <a:t>Unintended Outcomes:</a:t>
            </a:r>
          </a:p>
          <a:p>
            <a:endParaRPr lang="en-US" sz="1200" dirty="0">
              <a:latin typeface="Minion Pro" panose="02040503050201020203" pitchFamily="18" charset="0"/>
            </a:endParaRPr>
          </a:p>
          <a:p>
            <a:pPr lvl="1" indent="-223838">
              <a:buSzPct val="70000"/>
              <a:buFont typeface="Courier New" panose="02070309020205020404" pitchFamily="49" charset="0"/>
              <a:buChar char="o"/>
            </a:pPr>
            <a:r>
              <a:rPr lang="en-US" sz="2200" b="1" dirty="0">
                <a:latin typeface="Minion Pro" panose="02040503050201020203" pitchFamily="18" charset="0"/>
              </a:rPr>
              <a:t>Flexibility: </a:t>
            </a:r>
            <a:r>
              <a:rPr lang="en-US" sz="2200" dirty="0">
                <a:latin typeface="Minion Pro" panose="02040503050201020203" pitchFamily="18" charset="0"/>
              </a:rPr>
              <a:t>What worked last time is not guaranteed to work this time</a:t>
            </a:r>
          </a:p>
          <a:p>
            <a:pPr lvl="1" indent="-223838">
              <a:buSzPct val="70000"/>
              <a:buFont typeface="Courier New" panose="02070309020205020404" pitchFamily="49" charset="0"/>
              <a:buChar char="o"/>
            </a:pPr>
            <a:endParaRPr lang="en-US" sz="1200" b="1" dirty="0">
              <a:latin typeface="Minion Pro" panose="02040503050201020203" pitchFamily="18" charset="0"/>
            </a:endParaRPr>
          </a:p>
          <a:p>
            <a:pPr lvl="1" indent="-223838">
              <a:buSzPct val="70000"/>
              <a:buFont typeface="Courier New" panose="02070309020205020404" pitchFamily="49" charset="0"/>
              <a:buChar char="o"/>
            </a:pPr>
            <a:r>
              <a:rPr lang="en-US" sz="2200" b="1" dirty="0">
                <a:latin typeface="Minion Pro" panose="02040503050201020203" pitchFamily="18" charset="0"/>
              </a:rPr>
              <a:t>Never assume the change is better than before: Continual review. </a:t>
            </a:r>
          </a:p>
          <a:p>
            <a:pPr lvl="1" indent="-223838">
              <a:buSzPct val="70000"/>
              <a:buFont typeface="Courier New" panose="02070309020205020404" pitchFamily="49" charset="0"/>
              <a:buChar char="o"/>
            </a:pPr>
            <a:endParaRPr lang="en-US" sz="1200" dirty="0">
              <a:latin typeface="Minion Pro" panose="02040503050201020203" pitchFamily="18" charset="0"/>
            </a:endParaRPr>
          </a:p>
          <a:p>
            <a:pPr lvl="1" indent="-223838">
              <a:buSzPct val="70000"/>
              <a:buFont typeface="Courier New" panose="02070309020205020404" pitchFamily="49" charset="0"/>
              <a:buChar char="o"/>
            </a:pPr>
            <a:r>
              <a:rPr lang="en-US" sz="2200" b="1" dirty="0">
                <a:latin typeface="Minion Pro" panose="02040503050201020203" pitchFamily="18" charset="0"/>
              </a:rPr>
              <a:t>Changes implemented may create new/different opportunities for improvement</a:t>
            </a:r>
          </a:p>
        </p:txBody>
      </p:sp>
      <p:sp>
        <p:nvSpPr>
          <p:cNvPr id="12" name="TextBox 11">
            <a:extLst>
              <a:ext uri="{FF2B5EF4-FFF2-40B4-BE49-F238E27FC236}">
                <a16:creationId xmlns:a16="http://schemas.microsoft.com/office/drawing/2014/main" id="{FA4DA3FC-BB4B-6CCA-C96E-80C198394A6E}"/>
              </a:ext>
            </a:extLst>
          </p:cNvPr>
          <p:cNvSpPr txBox="1"/>
          <p:nvPr/>
        </p:nvSpPr>
        <p:spPr>
          <a:xfrm>
            <a:off x="238881" y="4266792"/>
            <a:ext cx="3875919" cy="461665"/>
          </a:xfrm>
          <a:prstGeom prst="rect">
            <a:avLst/>
          </a:prstGeom>
          <a:noFill/>
        </p:spPr>
        <p:txBody>
          <a:bodyPr wrap="square" rtlCol="0">
            <a:spAutoFit/>
          </a:bodyPr>
          <a:lstStyle/>
          <a:p>
            <a:r>
              <a:rPr lang="en-US" sz="2400" b="1" dirty="0">
                <a:latin typeface="Minion Pro" panose="02040503050201020203" pitchFamily="18" charset="0"/>
              </a:rPr>
              <a:t>OAA Agility Committee:</a:t>
            </a:r>
            <a:endParaRPr lang="en-US" sz="2200" b="1" dirty="0">
              <a:latin typeface="Minion Pro" panose="02040503050201020203" pitchFamily="18" charset="0"/>
            </a:endParaRPr>
          </a:p>
        </p:txBody>
      </p:sp>
      <p:sp>
        <p:nvSpPr>
          <p:cNvPr id="5" name="TextBox 4">
            <a:extLst>
              <a:ext uri="{FF2B5EF4-FFF2-40B4-BE49-F238E27FC236}">
                <a16:creationId xmlns:a16="http://schemas.microsoft.com/office/drawing/2014/main" id="{72AB6C13-284C-3089-3B75-72F7DF462FEC}"/>
              </a:ext>
            </a:extLst>
          </p:cNvPr>
          <p:cNvSpPr txBox="1"/>
          <p:nvPr/>
        </p:nvSpPr>
        <p:spPr>
          <a:xfrm>
            <a:off x="465223" y="4869424"/>
            <a:ext cx="2687052" cy="1200329"/>
          </a:xfrm>
          <a:prstGeom prst="rect">
            <a:avLst/>
          </a:prstGeom>
          <a:noFill/>
        </p:spPr>
        <p:txBody>
          <a:bodyPr wrap="square">
            <a:spAutoFit/>
          </a:bodyPr>
          <a:lstStyle/>
          <a:p>
            <a:pPr algn="ctr"/>
            <a:r>
              <a:rPr lang="en-US" sz="1800" b="1" dirty="0">
                <a:latin typeface="Courier New" panose="02070309020205020404" pitchFamily="49" charset="0"/>
                <a:cs typeface="Courier New" panose="02070309020205020404" pitchFamily="49" charset="0"/>
              </a:rPr>
              <a:t>Ginger Bishop</a:t>
            </a:r>
          </a:p>
          <a:p>
            <a:pPr algn="ctr"/>
            <a:r>
              <a:rPr lang="en-US" sz="1800" b="1" dirty="0">
                <a:latin typeface="Courier New" panose="02070309020205020404" pitchFamily="49" charset="0"/>
                <a:cs typeface="Courier New" panose="02070309020205020404" pitchFamily="49" charset="0"/>
              </a:rPr>
              <a:t>Chris Coleman</a:t>
            </a:r>
          </a:p>
          <a:p>
            <a:pPr algn="ctr"/>
            <a:r>
              <a:rPr lang="en-US" sz="1800" b="1" dirty="0">
                <a:latin typeface="Courier New" panose="02070309020205020404" pitchFamily="49" charset="0"/>
                <a:cs typeface="Courier New" panose="02070309020205020404" pitchFamily="49" charset="0"/>
              </a:rPr>
              <a:t>Barrett Elder</a:t>
            </a:r>
          </a:p>
          <a:p>
            <a:pPr algn="ctr"/>
            <a:r>
              <a:rPr lang="en-US" sz="1800" b="1" dirty="0">
                <a:latin typeface="Courier New" panose="02070309020205020404" pitchFamily="49" charset="0"/>
                <a:cs typeface="Courier New" panose="02070309020205020404" pitchFamily="49" charset="0"/>
              </a:rPr>
              <a:t>Prathima Gilliam</a:t>
            </a:r>
          </a:p>
        </p:txBody>
      </p:sp>
      <p:sp>
        <p:nvSpPr>
          <p:cNvPr id="14" name="TextBox 13">
            <a:extLst>
              <a:ext uri="{FF2B5EF4-FFF2-40B4-BE49-F238E27FC236}">
                <a16:creationId xmlns:a16="http://schemas.microsoft.com/office/drawing/2014/main" id="{AFB53B46-E781-D72D-CC39-A7896F7EC734}"/>
              </a:ext>
            </a:extLst>
          </p:cNvPr>
          <p:cNvSpPr txBox="1"/>
          <p:nvPr/>
        </p:nvSpPr>
        <p:spPr>
          <a:xfrm>
            <a:off x="3016640" y="4884096"/>
            <a:ext cx="3087383" cy="1200329"/>
          </a:xfrm>
          <a:prstGeom prst="rect">
            <a:avLst/>
          </a:prstGeom>
          <a:noFill/>
        </p:spPr>
        <p:txBody>
          <a:bodyPr wrap="square">
            <a:spAutoFit/>
          </a:bodyPr>
          <a:lstStyle/>
          <a:p>
            <a:pPr algn="ctr"/>
            <a:r>
              <a:rPr lang="en-US" sz="1800" b="1" dirty="0">
                <a:latin typeface="Courier New" panose="02070309020205020404" pitchFamily="49" charset="0"/>
                <a:cs typeface="Courier New" panose="02070309020205020404" pitchFamily="49" charset="0"/>
              </a:rPr>
              <a:t>Andrew Goodliffe</a:t>
            </a:r>
          </a:p>
          <a:p>
            <a:pPr algn="ctr"/>
            <a:r>
              <a:rPr lang="en-US" sz="1800" b="1" dirty="0">
                <a:latin typeface="Courier New" panose="02070309020205020404" pitchFamily="49" charset="0"/>
                <a:cs typeface="Courier New" panose="02070309020205020404" pitchFamily="49" charset="0"/>
              </a:rPr>
              <a:t>Brittany Gregg</a:t>
            </a:r>
          </a:p>
          <a:p>
            <a:pPr algn="ctr"/>
            <a:r>
              <a:rPr lang="en-US" sz="1800" b="1" dirty="0">
                <a:latin typeface="Courier New" panose="02070309020205020404" pitchFamily="49" charset="0"/>
                <a:cs typeface="Courier New" panose="02070309020205020404" pitchFamily="49" charset="0"/>
              </a:rPr>
              <a:t>Luoheng Han</a:t>
            </a:r>
          </a:p>
          <a:p>
            <a:pPr algn="ctr"/>
            <a:r>
              <a:rPr lang="en-US" sz="1800" b="1" dirty="0">
                <a:latin typeface="Courier New" panose="02070309020205020404" pitchFamily="49" charset="0"/>
                <a:cs typeface="Courier New" panose="02070309020205020404" pitchFamily="49" charset="0"/>
              </a:rPr>
              <a:t>Susan Huffman</a:t>
            </a:r>
          </a:p>
        </p:txBody>
      </p:sp>
      <p:sp>
        <p:nvSpPr>
          <p:cNvPr id="13" name="TextBox 12">
            <a:extLst>
              <a:ext uri="{FF2B5EF4-FFF2-40B4-BE49-F238E27FC236}">
                <a16:creationId xmlns:a16="http://schemas.microsoft.com/office/drawing/2014/main" id="{A76D43C8-9B56-41B7-D5F8-3E7F8C2D49B4}"/>
              </a:ext>
            </a:extLst>
          </p:cNvPr>
          <p:cNvSpPr txBox="1"/>
          <p:nvPr/>
        </p:nvSpPr>
        <p:spPr>
          <a:xfrm>
            <a:off x="6210820" y="4892117"/>
            <a:ext cx="2388475" cy="1200329"/>
          </a:xfrm>
          <a:prstGeom prst="rect">
            <a:avLst/>
          </a:prstGeom>
          <a:noFill/>
        </p:spPr>
        <p:txBody>
          <a:bodyPr wrap="square">
            <a:spAutoFit/>
          </a:bodyPr>
          <a:lstStyle/>
          <a:p>
            <a:pPr algn="ctr"/>
            <a:r>
              <a:rPr lang="en-US" sz="1800" b="1" dirty="0">
                <a:latin typeface="Courier New" panose="02070309020205020404" pitchFamily="49" charset="0"/>
                <a:cs typeface="Courier New" panose="02070309020205020404" pitchFamily="49" charset="0"/>
              </a:rPr>
              <a:t>Katheryn Meadows</a:t>
            </a:r>
          </a:p>
          <a:p>
            <a:pPr algn="ctr"/>
            <a:r>
              <a:rPr lang="en-US" sz="1800" b="1" dirty="0">
                <a:latin typeface="Courier New" panose="02070309020205020404" pitchFamily="49" charset="0"/>
                <a:cs typeface="Courier New" panose="02070309020205020404" pitchFamily="49" charset="0"/>
              </a:rPr>
              <a:t>Brooke Moore</a:t>
            </a:r>
          </a:p>
          <a:p>
            <a:pPr algn="ctr"/>
            <a:r>
              <a:rPr lang="en-US" sz="1800" b="1" dirty="0">
                <a:latin typeface="Courier New" panose="02070309020205020404" pitchFamily="49" charset="0"/>
                <a:cs typeface="Courier New" panose="02070309020205020404" pitchFamily="49" charset="0"/>
              </a:rPr>
              <a:t>Jacob Pleitz</a:t>
            </a:r>
          </a:p>
          <a:p>
            <a:pPr algn="ctr"/>
            <a:r>
              <a:rPr lang="en-US" sz="1800" b="1" dirty="0">
                <a:latin typeface="Courier New" panose="02070309020205020404" pitchFamily="49" charset="0"/>
                <a:cs typeface="Courier New" panose="02070309020205020404" pitchFamily="49" charset="0"/>
              </a:rPr>
              <a:t>Timothy Salazar</a:t>
            </a:r>
            <a:endParaRPr lang="en-US" dirty="0"/>
          </a:p>
        </p:txBody>
      </p:sp>
      <p:grpSp>
        <p:nvGrpSpPr>
          <p:cNvPr id="4" name="Group 3">
            <a:extLst>
              <a:ext uri="{FF2B5EF4-FFF2-40B4-BE49-F238E27FC236}">
                <a16:creationId xmlns:a16="http://schemas.microsoft.com/office/drawing/2014/main" id="{2321F1F8-738D-15A6-5186-D1479440D9FF}"/>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6" name="TextBox 15">
              <a:extLst>
                <a:ext uri="{FF2B5EF4-FFF2-40B4-BE49-F238E27FC236}">
                  <a16:creationId xmlns:a16="http://schemas.microsoft.com/office/drawing/2014/main" id="{54545362-7E6A-4886-A205-4BF131AB816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7" name="Picture 16">
              <a:extLst>
                <a:ext uri="{FF2B5EF4-FFF2-40B4-BE49-F238E27FC236}">
                  <a16:creationId xmlns:a16="http://schemas.microsoft.com/office/drawing/2014/main" id="{4C9783ED-CCCC-50E8-9C87-FC898F68DEC1}"/>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3310649502"/>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58F2-AA80-194D-4F42-3CF431B24D1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B4142BF0-F5BF-AAB8-9802-994F25199BF7}"/>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0E1DB1A6-2976-D93C-9E1D-798970E55E9E}"/>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7AAFB7C-720E-B2AE-1A8A-DEA8B9F7FE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33A6B91B-53FB-CAD7-83E2-FB54D0FBFC32}"/>
              </a:ext>
            </a:extLst>
          </p:cNvPr>
          <p:cNvSpPr txBox="1">
            <a:spLocks noGrp="1"/>
          </p:cNvSpPr>
          <p:nvPr>
            <p:ph type="title" idx="4294967295"/>
          </p:nvPr>
        </p:nvSpPr>
        <p:spPr>
          <a:xfrm>
            <a:off x="838200" y="1057"/>
            <a:ext cx="96533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School of Social Work</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ECF5E028-8246-D30B-B478-196623113356}"/>
              </a:ext>
            </a:extLst>
          </p:cNvPr>
          <p:cNvSpPr txBox="1"/>
          <p:nvPr/>
        </p:nvSpPr>
        <p:spPr>
          <a:xfrm>
            <a:off x="440147" y="1113413"/>
            <a:ext cx="10051390"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0" i="0" u="none" strike="noStrike" dirty="0">
                <a:solidFill>
                  <a:srgbClr val="000000"/>
                </a:solidFill>
                <a:effectLst/>
                <a:latin typeface="Calibri"/>
                <a:ea typeface="Calibri"/>
                <a:cs typeface="Calibri"/>
              </a:rPr>
              <a:t>The Agility team meets at least 1-2 times per semester to talk about ideas and ongoing projects.</a:t>
            </a:r>
          </a:p>
          <a:p>
            <a:pPr marL="285750" indent="-285750">
              <a:buFont typeface="Arial" panose="020B0604020202020204" pitchFamily="34" charset="0"/>
              <a:buChar char="•"/>
            </a:pPr>
            <a:r>
              <a:rPr lang="en-US" sz="2400" dirty="0">
                <a:solidFill>
                  <a:srgbClr val="000000"/>
                </a:solidFill>
                <a:latin typeface="Calibri"/>
                <a:ea typeface="Calibri"/>
                <a:cs typeface="Calibri"/>
              </a:rPr>
              <a:t>Encourages to </a:t>
            </a:r>
            <a:r>
              <a:rPr lang="en-US" sz="2400" b="0" i="0" u="none" strike="noStrike" dirty="0">
                <a:solidFill>
                  <a:srgbClr val="000000"/>
                </a:solidFill>
                <a:effectLst/>
                <a:latin typeface="Calibri"/>
                <a:ea typeface="Calibri"/>
                <a:cs typeface="Calibri"/>
              </a:rPr>
              <a:t>submit ideas and suggestions for improvements through the online portal </a:t>
            </a:r>
            <a:r>
              <a:rPr lang="en-US" sz="2400" b="0" i="0" dirty="0">
                <a:solidFill>
                  <a:srgbClr val="000000"/>
                </a:solidFill>
                <a:effectLst/>
                <a:latin typeface="Calibri"/>
                <a:ea typeface="Calibri"/>
                <a:cs typeface="Calibri"/>
              </a:rPr>
              <a:t>at meetings and through emails.</a:t>
            </a:r>
            <a:endParaRPr lang="en-US" sz="2400" b="0" i="0" u="none" strike="noStrike" dirty="0">
              <a:solidFill>
                <a:srgbClr val="000000"/>
              </a:solidFill>
              <a:effectLst/>
              <a:latin typeface="Calibri"/>
              <a:ea typeface="Calibri"/>
              <a:cs typeface="Calibri"/>
            </a:endParaRPr>
          </a:p>
          <a:p>
            <a:pPr marL="285750" indent="-285750">
              <a:buFont typeface="Arial" panose="020B0604020202020204" pitchFamily="34" charset="0"/>
              <a:buChar char="•"/>
            </a:pPr>
            <a:r>
              <a:rPr lang="en-US" sz="2400" dirty="0">
                <a:solidFill>
                  <a:srgbClr val="000000"/>
                </a:solidFill>
                <a:latin typeface="Calibri"/>
                <a:ea typeface="Calibri"/>
                <a:cs typeface="Calibri"/>
              </a:rPr>
              <a:t>Disseminates</a:t>
            </a:r>
            <a:r>
              <a:rPr lang="en-US" sz="2400" b="0" i="0" u="none" strike="noStrike" dirty="0">
                <a:solidFill>
                  <a:srgbClr val="000000"/>
                </a:solidFill>
                <a:effectLst/>
                <a:latin typeface="Calibri"/>
                <a:ea typeface="Calibri"/>
                <a:cs typeface="Calibri"/>
              </a:rPr>
              <a:t> Agility concepts to Faculty and Staff in school-wide meetings and school resources page.</a:t>
            </a:r>
          </a:p>
        </p:txBody>
      </p:sp>
      <p:sp>
        <p:nvSpPr>
          <p:cNvPr id="13" name="TextBox 12">
            <a:extLst>
              <a:ext uri="{FF2B5EF4-FFF2-40B4-BE49-F238E27FC236}">
                <a16:creationId xmlns:a16="http://schemas.microsoft.com/office/drawing/2014/main" id="{BD5CC610-CD0D-CD9A-DBE1-CC6805F85DD2}"/>
              </a:ext>
            </a:extLst>
          </p:cNvPr>
          <p:cNvSpPr txBox="1"/>
          <p:nvPr/>
        </p:nvSpPr>
        <p:spPr>
          <a:xfrm>
            <a:off x="4515854" y="4108727"/>
            <a:ext cx="3986464" cy="1200329"/>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2400" b="0" i="0" u="none" strike="noStrike">
                <a:solidFill>
                  <a:srgbClr val="000000"/>
                </a:solidFill>
                <a:effectLst/>
                <a:latin typeface="Calibri" panose="020F0502020204030204" pitchFamily="34" charset="0"/>
              </a:defRPr>
            </a:lvl1pPr>
          </a:lstStyle>
          <a:p>
            <a:pPr marL="0" indent="0">
              <a:buNone/>
            </a:pPr>
            <a:r>
              <a:rPr lang="en-US" dirty="0"/>
              <a:t>Workplace Continuity Project</a:t>
            </a:r>
          </a:p>
          <a:p>
            <a:endParaRPr lang="en-US" dirty="0"/>
          </a:p>
          <a:p>
            <a:pPr marL="0" indent="0">
              <a:buNone/>
            </a:pPr>
            <a:r>
              <a:rPr lang="en-US" dirty="0"/>
              <a:t>Online request forms Project</a:t>
            </a:r>
          </a:p>
        </p:txBody>
      </p:sp>
      <p:pic>
        <p:nvPicPr>
          <p:cNvPr id="15" name="Picture 14">
            <a:extLst>
              <a:ext uri="{FF2B5EF4-FFF2-40B4-BE49-F238E27FC236}">
                <a16:creationId xmlns:a16="http://schemas.microsoft.com/office/drawing/2014/main" id="{2BC678BE-F4E3-B319-FFCC-59CFE73A7AEE}"/>
              </a:ext>
              <a:ext uri="{C183D7F6-B498-43B3-948B-1728B52AA6E4}">
                <adec:decorative xmlns:adec="http://schemas.microsoft.com/office/drawing/2017/decorative" val="1"/>
              </a:ext>
            </a:extLst>
          </p:cNvPr>
          <p:cNvPicPr>
            <a:picLocks noChangeAspect="1"/>
          </p:cNvPicPr>
          <p:nvPr/>
        </p:nvPicPr>
        <p:blipFill rotWithShape="1">
          <a:blip r:embed="rId3"/>
          <a:srcRect l="51096" t="27665" r="15278" b="19532"/>
          <a:stretch/>
        </p:blipFill>
        <p:spPr>
          <a:xfrm>
            <a:off x="697831" y="3654565"/>
            <a:ext cx="3264569" cy="2561751"/>
          </a:xfrm>
          <a:prstGeom prst="rect">
            <a:avLst/>
          </a:prstGeom>
        </p:spPr>
      </p:pic>
      <p:sp>
        <p:nvSpPr>
          <p:cNvPr id="16" name="Arrow: Right 15">
            <a:extLst>
              <a:ext uri="{FF2B5EF4-FFF2-40B4-BE49-F238E27FC236}">
                <a16:creationId xmlns:a16="http://schemas.microsoft.com/office/drawing/2014/main" id="{1D0501F3-DA46-4D35-05B6-F19C36861508}"/>
              </a:ext>
              <a:ext uri="{C183D7F6-B498-43B3-948B-1728B52AA6E4}">
                <adec:decorative xmlns:adec="http://schemas.microsoft.com/office/drawing/2017/decorative" val="1"/>
              </a:ext>
            </a:extLst>
          </p:cNvPr>
          <p:cNvSpPr/>
          <p:nvPr/>
        </p:nvSpPr>
        <p:spPr>
          <a:xfrm>
            <a:off x="4186989" y="4235113"/>
            <a:ext cx="272716" cy="232610"/>
          </a:xfrm>
          <a:prstGeom prst="rightArrow">
            <a:avLst/>
          </a:prstGeom>
          <a:solidFill>
            <a:srgbClr val="9E1B3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2D6DE87B-0B8F-41C4-4B89-10840DE411A9}"/>
              </a:ext>
              <a:ext uri="{C183D7F6-B498-43B3-948B-1728B52AA6E4}">
                <adec:decorative xmlns:adec="http://schemas.microsoft.com/office/drawing/2017/decorative" val="1"/>
              </a:ext>
            </a:extLst>
          </p:cNvPr>
          <p:cNvSpPr/>
          <p:nvPr/>
        </p:nvSpPr>
        <p:spPr>
          <a:xfrm>
            <a:off x="4186989" y="4928175"/>
            <a:ext cx="272716" cy="232610"/>
          </a:xfrm>
          <a:prstGeom prst="rightArrow">
            <a:avLst/>
          </a:prstGeom>
          <a:solidFill>
            <a:srgbClr val="9E1B3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07FE791-6FA5-73EE-6D15-F4E6EF61B86D}"/>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7071F710-FCD0-215B-BC66-087C7C3267F5}"/>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13FB152D-AB71-05B5-7835-1ACFD670D314}"/>
                </a:ext>
              </a:extLst>
            </p:cNvPr>
            <p:cNvPicPr>
              <a:picLocks noChangeAspect="1"/>
            </p:cNvPicPr>
            <p:nvPr/>
          </p:nvPicPr>
          <p:blipFill rotWithShape="1">
            <a:blip r:embed="rId4"/>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2193074221"/>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367A-5A03-112C-59A9-8B781140E55B}"/>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AB79F4F2-BF94-CE50-B0DA-9617C428703F}"/>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5E582CB1-05D9-9212-79BB-95F5B579658C}"/>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55BDCA-C607-085D-6F9A-5C95A8FFF7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ADF66A4F-E758-B3F2-B509-534F2248B95E}"/>
              </a:ext>
            </a:extLst>
          </p:cNvPr>
          <p:cNvSpPr txBox="1">
            <a:spLocks noGrp="1"/>
          </p:cNvSpPr>
          <p:nvPr>
            <p:ph type="title" idx="4294967295"/>
          </p:nvPr>
        </p:nvSpPr>
        <p:spPr>
          <a:xfrm>
            <a:off x="420482" y="12297"/>
            <a:ext cx="10127201" cy="1078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spc="600" dirty="0">
                <a:solidFill>
                  <a:srgbClr val="9E1B32"/>
                </a:solidFill>
                <a:latin typeface="Minion Pro" panose="02040503050201020203" pitchFamily="18" charset="0"/>
              </a:rPr>
              <a:t>Culverhouse College of Business</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1AC7BF7F-0642-1EF4-BE37-195703BFCF22}"/>
              </a:ext>
            </a:extLst>
          </p:cNvPr>
          <p:cNvSpPr txBox="1"/>
          <p:nvPr/>
        </p:nvSpPr>
        <p:spPr>
          <a:xfrm>
            <a:off x="420482" y="1090347"/>
            <a:ext cx="9506392" cy="3046988"/>
          </a:xfrm>
          <a:prstGeom prst="rect">
            <a:avLst/>
          </a:prstGeom>
          <a:noFill/>
        </p:spPr>
        <p:txBody>
          <a:bodyPr wrap="square" rtlCol="0">
            <a:spAutoFit/>
          </a:bodyPr>
          <a:lstStyle/>
          <a:p>
            <a:pPr marL="285750" indent="-285750">
              <a:buFont typeface="Arial" panose="020B0604020202020204" pitchFamily="34" charset="0"/>
              <a:buChar char="•"/>
            </a:pPr>
            <a:r>
              <a:rPr lang="en-US" sz="2400" b="0" i="0" dirty="0">
                <a:solidFill>
                  <a:srgbClr val="000000"/>
                </a:solidFill>
                <a:effectLst/>
                <a:latin typeface="Calibri" panose="020F0502020204030204" pitchFamily="34" charset="0"/>
              </a:rPr>
              <a:t>Using the college's strategic planning committee as the Agility team since </a:t>
            </a:r>
            <a:r>
              <a:rPr lang="en-US" sz="2400" dirty="0">
                <a:solidFill>
                  <a:srgbClr val="000000"/>
                </a:solidFill>
                <a:latin typeface="Calibri" panose="020F0502020204030204" pitchFamily="34" charset="0"/>
              </a:rPr>
              <a:t>both efforts are focused on continuous improvement. </a:t>
            </a:r>
          </a:p>
          <a:p>
            <a:pPr marL="285750" indent="-285750">
              <a:buFont typeface="Arial" panose="020B0604020202020204" pitchFamily="34" charset="0"/>
              <a:buChar char="•"/>
            </a:pPr>
            <a:endParaRPr lang="en-US" sz="2400" dirty="0">
              <a:solidFill>
                <a:srgbClr val="000000"/>
              </a:solidFill>
              <a:latin typeface="Calibri" panose="020F0502020204030204" pitchFamily="34" charset="0"/>
            </a:endParaRPr>
          </a:p>
          <a:p>
            <a:pPr marL="285750" indent="-285750">
              <a:buFont typeface="Arial" panose="020B0604020202020204" pitchFamily="34" charset="0"/>
              <a:buChar char="•"/>
            </a:pPr>
            <a:r>
              <a:rPr lang="en-US" sz="2400" dirty="0">
                <a:solidFill>
                  <a:srgbClr val="000000"/>
                </a:solidFill>
                <a:latin typeface="Calibri" panose="020F0502020204030204" pitchFamily="34" charset="0"/>
              </a:rPr>
              <a:t>Have four current strategic agility initiatives in the college related to:</a:t>
            </a:r>
          </a:p>
          <a:p>
            <a:pPr marL="742950" lvl="1" indent="-285750">
              <a:buFont typeface="Arial" panose="020B0604020202020204" pitchFamily="34" charset="0"/>
              <a:buChar char="•"/>
            </a:pPr>
            <a:r>
              <a:rPr lang="en-US" sz="2400" dirty="0">
                <a:solidFill>
                  <a:srgbClr val="000000"/>
                </a:solidFill>
                <a:latin typeface="Calibri" panose="020F0502020204030204" pitchFamily="34" charset="0"/>
              </a:rPr>
              <a:t>Improving and Measuring Teaching</a:t>
            </a:r>
          </a:p>
          <a:p>
            <a:pPr marL="742950" lvl="1" indent="-285750">
              <a:buFont typeface="Arial" panose="020B0604020202020204" pitchFamily="34" charset="0"/>
              <a:buChar char="•"/>
            </a:pPr>
            <a:r>
              <a:rPr lang="en-US" sz="2400" dirty="0">
                <a:solidFill>
                  <a:srgbClr val="000000"/>
                </a:solidFill>
                <a:latin typeface="Calibri" panose="020F0502020204030204" pitchFamily="34" charset="0"/>
              </a:rPr>
              <a:t>Collaboration &amp; Culture of Engagement Across College</a:t>
            </a:r>
          </a:p>
          <a:p>
            <a:pPr marL="742950" lvl="1" indent="-285750">
              <a:buFont typeface="Arial" panose="020B0604020202020204" pitchFamily="34" charset="0"/>
              <a:buChar char="•"/>
            </a:pPr>
            <a:r>
              <a:rPr lang="en-US" sz="2400" dirty="0">
                <a:solidFill>
                  <a:srgbClr val="000000"/>
                </a:solidFill>
                <a:latin typeface="Calibri" panose="020F0502020204030204" pitchFamily="34" charset="0"/>
              </a:rPr>
              <a:t>Increasing student engagement</a:t>
            </a:r>
          </a:p>
          <a:p>
            <a:pPr marL="742950" lvl="1" indent="-285750">
              <a:buFont typeface="Arial" panose="020B0604020202020204" pitchFamily="34" charset="0"/>
              <a:buChar char="•"/>
            </a:pPr>
            <a:r>
              <a:rPr lang="en-US" sz="2400" dirty="0">
                <a:solidFill>
                  <a:srgbClr val="000000"/>
                </a:solidFill>
                <a:latin typeface="Calibri" panose="020F0502020204030204" pitchFamily="34" charset="0"/>
              </a:rPr>
              <a:t>Student Integrity</a:t>
            </a:r>
          </a:p>
        </p:txBody>
      </p:sp>
      <p:pic>
        <p:nvPicPr>
          <p:cNvPr id="5" name="Picture 4">
            <a:extLst>
              <a:ext uri="{FF2B5EF4-FFF2-40B4-BE49-F238E27FC236}">
                <a16:creationId xmlns:a16="http://schemas.microsoft.com/office/drawing/2014/main" id="{212A7EFF-3E6D-A24D-ABA0-BFE7FC899954}"/>
              </a:ext>
              <a:ext uri="{C183D7F6-B498-43B3-948B-1728B52AA6E4}">
                <adec:decorative xmlns:adec="http://schemas.microsoft.com/office/drawing/2017/decorative" val="1"/>
              </a:ext>
            </a:extLst>
          </p:cNvPr>
          <p:cNvPicPr>
            <a:picLocks noChangeAspect="1"/>
          </p:cNvPicPr>
          <p:nvPr/>
        </p:nvPicPr>
        <p:blipFill rotWithShape="1">
          <a:blip r:embed="rId3"/>
          <a:srcRect l="50559" t="27892" r="25893" b="45811"/>
          <a:stretch/>
        </p:blipFill>
        <p:spPr>
          <a:xfrm>
            <a:off x="4764008" y="4088554"/>
            <a:ext cx="3638866" cy="2228356"/>
          </a:xfrm>
          <a:prstGeom prst="rect">
            <a:avLst/>
          </a:prstGeom>
        </p:spPr>
      </p:pic>
      <p:pic>
        <p:nvPicPr>
          <p:cNvPr id="15" name="Picture 14">
            <a:extLst>
              <a:ext uri="{FF2B5EF4-FFF2-40B4-BE49-F238E27FC236}">
                <a16:creationId xmlns:a16="http://schemas.microsoft.com/office/drawing/2014/main" id="{ED7BE50E-5EA4-6E76-68D2-C5C4C65496FD}"/>
              </a:ext>
              <a:ext uri="{C183D7F6-B498-43B3-948B-1728B52AA6E4}">
                <adec:decorative xmlns:adec="http://schemas.microsoft.com/office/drawing/2017/decorative" val="1"/>
              </a:ext>
            </a:extLst>
          </p:cNvPr>
          <p:cNvPicPr>
            <a:picLocks noChangeAspect="1"/>
          </p:cNvPicPr>
          <p:nvPr/>
        </p:nvPicPr>
        <p:blipFill rotWithShape="1">
          <a:blip r:embed="rId4"/>
          <a:srcRect l="19215" t="12966" r="62513" b="78593"/>
          <a:stretch/>
        </p:blipFill>
        <p:spPr>
          <a:xfrm>
            <a:off x="1929466" y="4925964"/>
            <a:ext cx="2004969" cy="578841"/>
          </a:xfrm>
          <a:prstGeom prst="rect">
            <a:avLst/>
          </a:prstGeom>
        </p:spPr>
      </p:pic>
      <p:grpSp>
        <p:nvGrpSpPr>
          <p:cNvPr id="4" name="Group 3">
            <a:extLst>
              <a:ext uri="{FF2B5EF4-FFF2-40B4-BE49-F238E27FC236}">
                <a16:creationId xmlns:a16="http://schemas.microsoft.com/office/drawing/2014/main" id="{2A382E7B-9EB5-719A-CDE6-FAFC11C8C8EE}"/>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12" name="TextBox 11">
              <a:extLst>
                <a:ext uri="{FF2B5EF4-FFF2-40B4-BE49-F238E27FC236}">
                  <a16:creationId xmlns:a16="http://schemas.microsoft.com/office/drawing/2014/main" id="{25BA624A-1EF9-BF84-2354-7164496DAF98}"/>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3" name="Picture 12">
              <a:extLst>
                <a:ext uri="{FF2B5EF4-FFF2-40B4-BE49-F238E27FC236}">
                  <a16:creationId xmlns:a16="http://schemas.microsoft.com/office/drawing/2014/main" id="{E89DF9E8-3884-2A7B-0B90-411195689425}"/>
                </a:ext>
              </a:extLst>
            </p:cNvPr>
            <p:cNvPicPr>
              <a:picLocks noChangeAspect="1"/>
            </p:cNvPicPr>
            <p:nvPr/>
          </p:nvPicPr>
          <p:blipFill rotWithShape="1">
            <a:blip r:embed="rId5"/>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1328891608"/>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3AB59-FA95-EAA2-8EC5-F32F38ABD03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2D6C64B8-B190-CC24-F446-677A7BC3E2BC}"/>
              </a:ext>
              <a:ext uri="{C183D7F6-B498-43B3-948B-1728B52AA6E4}">
                <adec:decorative xmlns:adec="http://schemas.microsoft.com/office/drawing/2017/decorative" val="1"/>
              </a:ext>
            </a:extLst>
          </p:cNvPr>
          <p:cNvGrpSpPr/>
          <p:nvPr/>
        </p:nvGrpSpPr>
        <p:grpSpPr>
          <a:xfrm>
            <a:off x="9265921" y="4088554"/>
            <a:ext cx="2695956" cy="2502408"/>
            <a:chOff x="9265921" y="4088554"/>
            <a:chExt cx="2695956" cy="2502408"/>
          </a:xfrm>
        </p:grpSpPr>
        <p:sp>
          <p:nvSpPr>
            <p:cNvPr id="7" name="Oval 6">
              <a:extLst>
                <a:ext uri="{FF2B5EF4-FFF2-40B4-BE49-F238E27FC236}">
                  <a16:creationId xmlns:a16="http://schemas.microsoft.com/office/drawing/2014/main" id="{29D7E3B8-8474-3A59-615A-DC565FF10A05}"/>
                </a:ext>
                <a:ext uri="{C183D7F6-B498-43B3-948B-1728B52AA6E4}">
                  <adec:decorative xmlns:adec="http://schemas.microsoft.com/office/drawing/2017/decorative" val="1"/>
                </a:ext>
              </a:extLst>
            </p:cNvPr>
            <p:cNvSpPr/>
            <p:nvPr/>
          </p:nvSpPr>
          <p:spPr>
            <a:xfrm>
              <a:off x="9265921" y="4088554"/>
              <a:ext cx="2502408" cy="2502408"/>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0DC2F5A-24F7-FAA5-9C70-CC7C2FF10C5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94601" y="4393833"/>
              <a:ext cx="2667276" cy="2001578"/>
            </a:xfrm>
            <a:prstGeom prst="rect">
              <a:avLst/>
            </a:prstGeom>
          </p:spPr>
        </p:pic>
      </p:grpSp>
      <p:sp>
        <p:nvSpPr>
          <p:cNvPr id="2" name="Title 3">
            <a:extLst>
              <a:ext uri="{FF2B5EF4-FFF2-40B4-BE49-F238E27FC236}">
                <a16:creationId xmlns:a16="http://schemas.microsoft.com/office/drawing/2014/main" id="{D9CABCD8-59BE-13D9-2307-AF2B8EA4F924}"/>
              </a:ext>
            </a:extLst>
          </p:cNvPr>
          <p:cNvSpPr txBox="1">
            <a:spLocks noGrp="1"/>
          </p:cNvSpPr>
          <p:nvPr>
            <p:ph type="title" idx="4294967295"/>
          </p:nvPr>
        </p:nvSpPr>
        <p:spPr>
          <a:xfrm>
            <a:off x="838200" y="1057"/>
            <a:ext cx="953608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600" normalizeH="0" baseline="0" noProof="0" dirty="0">
                <a:ln>
                  <a:noFill/>
                </a:ln>
                <a:solidFill>
                  <a:srgbClr val="9E1B32"/>
                </a:solidFill>
                <a:effectLst/>
                <a:uLnTx/>
                <a:uFillTx/>
                <a:latin typeface="Minion Pro" panose="02040503050201020203" pitchFamily="18" charset="0"/>
                <a:ea typeface="+mj-ea"/>
                <a:cs typeface="+mj-cs"/>
              </a:rPr>
              <a:t>Capstone College of Nursing (CCN)</a:t>
            </a:r>
            <a:endParaRPr kumimoji="0" lang="en-US" sz="4800" b="1" i="0" u="none" strike="noStrike" kern="1200" cap="none" spc="0" normalizeH="0" baseline="0" noProof="0" dirty="0">
              <a:ln>
                <a:noFill/>
              </a:ln>
              <a:solidFill>
                <a:srgbClr val="9E1B32"/>
              </a:solidFill>
              <a:effectLst/>
              <a:uLnTx/>
              <a:uFillTx/>
              <a:latin typeface="Minion Pro" panose="02040503050201020203" pitchFamily="18" charset="0"/>
              <a:ea typeface="+mj-ea"/>
              <a:cs typeface="+mj-cs"/>
            </a:endParaRPr>
          </a:p>
        </p:txBody>
      </p:sp>
      <p:sp>
        <p:nvSpPr>
          <p:cNvPr id="3" name="TextBox 2">
            <a:extLst>
              <a:ext uri="{FF2B5EF4-FFF2-40B4-BE49-F238E27FC236}">
                <a16:creationId xmlns:a16="http://schemas.microsoft.com/office/drawing/2014/main" id="{59C793D9-E2C1-556C-543D-8587F40558F1}"/>
              </a:ext>
            </a:extLst>
          </p:cNvPr>
          <p:cNvSpPr txBox="1"/>
          <p:nvPr/>
        </p:nvSpPr>
        <p:spPr>
          <a:xfrm>
            <a:off x="468522" y="1376498"/>
            <a:ext cx="9657901" cy="526297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inion Pro" panose="02040503050201020203" pitchFamily="18" charset="0"/>
              </a:rPr>
              <a:t>CCN has developed new strategic priorities and goals for 2024-2029</a:t>
            </a:r>
          </a:p>
          <a:p>
            <a:pPr marL="285750" indent="-285750">
              <a:buFont typeface="Arial" panose="020B0604020202020204" pitchFamily="34" charset="0"/>
              <a:buChar char="•"/>
            </a:pPr>
            <a:endParaRPr lang="en-US" sz="2800" dirty="0">
              <a:latin typeface="Minion Pro" panose="02040503050201020203" pitchFamily="18" charset="0"/>
            </a:endParaRPr>
          </a:p>
          <a:p>
            <a:pPr marL="285750" indent="-285750">
              <a:buFont typeface="Arial" panose="020B0604020202020204" pitchFamily="34" charset="0"/>
              <a:buChar char="•"/>
            </a:pPr>
            <a:r>
              <a:rPr lang="en-US" sz="2800" dirty="0">
                <a:latin typeface="Minion Pro" panose="02040503050201020203" pitchFamily="18" charset="0"/>
              </a:rPr>
              <a:t> The Agility Team has identified two goals as our top priority:</a:t>
            </a:r>
          </a:p>
          <a:p>
            <a:pPr marL="285750" indent="-285750">
              <a:buFont typeface="Arial" panose="020B0604020202020204" pitchFamily="34" charset="0"/>
              <a:buChar char="•"/>
            </a:pPr>
            <a:endParaRPr lang="en-US" sz="2800" dirty="0">
              <a:latin typeface="Minion Pro" panose="02040503050201020203" pitchFamily="18" charset="0"/>
            </a:endParaRPr>
          </a:p>
          <a:p>
            <a:pPr marL="742950" lvl="1" indent="-285750">
              <a:buFont typeface="Arial" panose="020B0604020202020204" pitchFamily="34" charset="0"/>
              <a:buChar char="•"/>
            </a:pPr>
            <a:r>
              <a:rPr lang="en-US" sz="2800" dirty="0">
                <a:latin typeface="Minion Pro" panose="02040503050201020203" pitchFamily="18" charset="0"/>
              </a:rPr>
              <a:t>Establish a leadership development program for faculty and staff to facilitate advancement, promotion, succession planning, and transition.</a:t>
            </a:r>
          </a:p>
          <a:p>
            <a:pPr marL="285750" indent="-285750">
              <a:buFont typeface="Arial" panose="020B0604020202020204" pitchFamily="34" charset="0"/>
              <a:buChar char="•"/>
            </a:pPr>
            <a:endParaRPr lang="en-US" sz="2800" dirty="0">
              <a:latin typeface="Minion Pro" panose="02040503050201020203" pitchFamily="18" charset="0"/>
            </a:endParaRPr>
          </a:p>
          <a:p>
            <a:pPr marL="742950" lvl="1" indent="-285750">
              <a:buFont typeface="Arial" panose="020B0604020202020204" pitchFamily="34" charset="0"/>
              <a:buChar char="•"/>
            </a:pPr>
            <a:r>
              <a:rPr lang="en-US" sz="2800" dirty="0">
                <a:latin typeface="Minion Pro" panose="02040503050201020203" pitchFamily="18" charset="0"/>
              </a:rPr>
              <a:t>Create a quality onboarding process and a mentorship program for faculty, staff, and students.</a:t>
            </a:r>
          </a:p>
          <a:p>
            <a:endParaRPr lang="en-US" sz="2800" dirty="0">
              <a:latin typeface="Minion Pro" panose="02040503050201020203" pitchFamily="18" charset="0"/>
            </a:endParaRPr>
          </a:p>
        </p:txBody>
      </p:sp>
      <p:grpSp>
        <p:nvGrpSpPr>
          <p:cNvPr id="4" name="Group 3">
            <a:extLst>
              <a:ext uri="{FF2B5EF4-FFF2-40B4-BE49-F238E27FC236}">
                <a16:creationId xmlns:a16="http://schemas.microsoft.com/office/drawing/2014/main" id="{8F26B982-806A-6BD3-2A3D-A12974CBC423}"/>
              </a:ext>
              <a:ext uri="{C183D7F6-B498-43B3-948B-1728B52AA6E4}">
                <adec:decorative xmlns:adec="http://schemas.microsoft.com/office/drawing/2017/decorative" val="1"/>
              </a:ext>
            </a:extLst>
          </p:cNvPr>
          <p:cNvGrpSpPr/>
          <p:nvPr/>
        </p:nvGrpSpPr>
        <p:grpSpPr>
          <a:xfrm>
            <a:off x="10853015" y="71575"/>
            <a:ext cx="1240628" cy="1839823"/>
            <a:chOff x="10853015" y="71575"/>
            <a:chExt cx="1240628" cy="1839823"/>
          </a:xfrm>
        </p:grpSpPr>
        <p:sp>
          <p:nvSpPr>
            <p:cNvPr id="5" name="TextBox 4">
              <a:extLst>
                <a:ext uri="{FF2B5EF4-FFF2-40B4-BE49-F238E27FC236}">
                  <a16:creationId xmlns:a16="http://schemas.microsoft.com/office/drawing/2014/main" id="{177C6FBA-E68B-BAC1-E6C5-77A08694FC7A}"/>
                </a:ext>
              </a:extLst>
            </p:cNvPr>
            <p:cNvSpPr txBox="1"/>
            <p:nvPr/>
          </p:nvSpPr>
          <p:spPr>
            <a:xfrm>
              <a:off x="10907307" y="71575"/>
              <a:ext cx="1146231" cy="713325"/>
            </a:xfrm>
            <a:prstGeom prst="rect">
              <a:avLst/>
            </a:prstGeom>
            <a:noFill/>
          </p:spPr>
          <p:txBody>
            <a:bodyPr wrap="square" rtlCol="0">
              <a:spAutoFit/>
            </a:bodyPr>
            <a:lstStyle/>
            <a:p>
              <a:r>
                <a:rPr lang="en-US" b="1" dirty="0">
                  <a:solidFill>
                    <a:srgbClr val="9E1B32"/>
                  </a:solidFill>
                </a:rPr>
                <a:t>Check-in QR code</a:t>
              </a:r>
            </a:p>
          </p:txBody>
        </p:sp>
        <p:pic>
          <p:nvPicPr>
            <p:cNvPr id="12" name="Picture 11">
              <a:extLst>
                <a:ext uri="{FF2B5EF4-FFF2-40B4-BE49-F238E27FC236}">
                  <a16:creationId xmlns:a16="http://schemas.microsoft.com/office/drawing/2014/main" id="{0A9DC96F-A677-2E4E-3CC4-43C822BE8814}"/>
                </a:ext>
              </a:extLst>
            </p:cNvPr>
            <p:cNvPicPr>
              <a:picLocks noChangeAspect="1"/>
            </p:cNvPicPr>
            <p:nvPr/>
          </p:nvPicPr>
          <p:blipFill rotWithShape="1">
            <a:blip r:embed="rId3"/>
            <a:srcRect l="37061" t="28187" r="37062" b="30644"/>
            <a:stretch/>
          </p:blipFill>
          <p:spPr>
            <a:xfrm>
              <a:off x="10853015" y="677779"/>
              <a:ext cx="1240628" cy="1233619"/>
            </a:xfrm>
            <a:prstGeom prst="rect">
              <a:avLst/>
            </a:prstGeom>
          </p:spPr>
        </p:pic>
      </p:grpSp>
    </p:spTree>
    <p:extLst>
      <p:ext uri="{BB962C8B-B14F-4D97-AF65-F5344CB8AC3E}">
        <p14:creationId xmlns:p14="http://schemas.microsoft.com/office/powerpoint/2010/main" val="822739823"/>
      </p:ext>
    </p:extLst>
  </p:cSld>
  <p:clrMapOvr>
    <a:masterClrMapping/>
  </p:clrMapOvr>
  <mc:AlternateContent xmlns:mc="http://schemas.openxmlformats.org/markup-compatibility/2006" xmlns:p14="http://schemas.microsoft.com/office/powerpoint/2010/main">
    <mc:Choice Requires="p14">
      <p:transition p14:dur="60" advClick="0" advTm="6060">
        <p:cut/>
      </p:transition>
    </mc:Choice>
    <mc:Fallback xmlns="">
      <p:transition advClick="0" advTm="6060">
        <p:cu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2BC21E60AE3344884E0ABBE07D346C" ma:contentTypeVersion="12" ma:contentTypeDescription="Create a new document." ma:contentTypeScope="" ma:versionID="fc8cbe5c6a15226b11116f4ebb0c9eb0">
  <xsd:schema xmlns:xsd="http://www.w3.org/2001/XMLSchema" xmlns:xs="http://www.w3.org/2001/XMLSchema" xmlns:p="http://schemas.microsoft.com/office/2006/metadata/properties" xmlns:ns2="041d598c-6b06-4181-b8b8-9d763ccba7a1" targetNamespace="http://schemas.microsoft.com/office/2006/metadata/properties" ma:root="true" ma:fieldsID="9bb1847f61d8aacd438433c4055d31ae" ns2:_="">
    <xsd:import namespace="041d598c-6b06-4181-b8b8-9d763ccba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1d598c-6b06-4181-b8b8-9d763ccba7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959A90-DEBC-477C-A312-F6BFA3B14B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1d598c-6b06-4181-b8b8-9d763ccba7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D68AF5-48C2-4D4A-AB31-9EB6DC271C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24006</TotalTime>
  <Words>1593</Words>
  <Application>Microsoft Office PowerPoint</Application>
  <PresentationFormat>Widescreen</PresentationFormat>
  <Paragraphs>213</Paragraphs>
  <Slides>21</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21</vt:i4>
      </vt:variant>
      <vt:variant>
        <vt:lpstr>Custom Shows</vt:lpstr>
      </vt:variant>
      <vt:variant>
        <vt:i4>1</vt:i4>
      </vt:variant>
    </vt:vector>
  </HeadingPairs>
  <TitlesOfParts>
    <vt:vector size="32" baseType="lpstr">
      <vt:lpstr>Aharoni</vt:lpstr>
      <vt:lpstr>Aptos</vt:lpstr>
      <vt:lpstr>Arial</vt:lpstr>
      <vt:lpstr>Calibri</vt:lpstr>
      <vt:lpstr>Calibri Light</vt:lpstr>
      <vt:lpstr>Courier New</vt:lpstr>
      <vt:lpstr>Minion Pro</vt:lpstr>
      <vt:lpstr>Symbol</vt:lpstr>
      <vt:lpstr>Times New Roman</vt:lpstr>
      <vt:lpstr>Office Theme</vt:lpstr>
      <vt:lpstr>Strategic Communications</vt:lpstr>
      <vt:lpstr>Division of Student Life</vt:lpstr>
      <vt:lpstr>Quote from Steven Hood</vt:lpstr>
      <vt:lpstr>Division of Advancement</vt:lpstr>
      <vt:lpstr>OAA - OFFICE OF ACADEMIC AFFAIRS</vt:lpstr>
      <vt:lpstr>OAA - OFFICE OF ACADEMIC AFFAIRS(page 2)</vt:lpstr>
      <vt:lpstr>School of Social Work</vt:lpstr>
      <vt:lpstr>Culverhouse College of Business</vt:lpstr>
      <vt:lpstr>Capstone College of Nursing (CCN)</vt:lpstr>
      <vt:lpstr>College of Arts and Sciences</vt:lpstr>
      <vt:lpstr>Graduate School</vt:lpstr>
      <vt:lpstr>Graduate School (page 2)</vt:lpstr>
      <vt:lpstr>University Libraries</vt:lpstr>
      <vt:lpstr>University Libraries (Page 2)</vt:lpstr>
      <vt:lpstr>Office of Finance</vt:lpstr>
      <vt:lpstr>Compliance and Risk Services</vt:lpstr>
      <vt:lpstr>Compliance and Risk Services (page 2)</vt:lpstr>
      <vt:lpstr>Division of Public Safety</vt:lpstr>
      <vt:lpstr>Finance &amp; Operations Shared Administrative Services</vt:lpstr>
      <vt:lpstr>Enterprise Operations</vt:lpstr>
      <vt:lpstr>Human Resources</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Cook</dc:creator>
  <cp:lastModifiedBy>Carolina Vega Rengifo</cp:lastModifiedBy>
  <cp:revision>43</cp:revision>
  <dcterms:created xsi:type="dcterms:W3CDTF">2023-03-02T17:42:03Z</dcterms:created>
  <dcterms:modified xsi:type="dcterms:W3CDTF">2024-05-07T15:21:22Z</dcterms:modified>
</cp:coreProperties>
</file>