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sldIdLst>
    <p:sldId id="551" r:id="rId5"/>
    <p:sldId id="558" r:id="rId6"/>
    <p:sldId id="555" r:id="rId7"/>
    <p:sldId id="560" r:id="rId8"/>
    <p:sldId id="559" r:id="rId9"/>
    <p:sldId id="561" r:id="rId10"/>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ooks and Articles List" id="{6B6ECE18-D4D1-491A-8D53-C0AB7D10A753}">
          <p14:sldIdLst>
            <p14:sldId id="551"/>
            <p14:sldId id="558"/>
            <p14:sldId id="555"/>
            <p14:sldId id="560"/>
            <p14:sldId id="559"/>
            <p14:sldId id="561"/>
          </p14:sldIdLst>
        </p14:section>
      </p14:sectionLst>
    </p:ext>
    <p:ext uri="{EFAFB233-063F-42B5-8137-9DF3F51BA10A}">
      <p15:sldGuideLst xmlns:p15="http://schemas.microsoft.com/office/powerpoint/2012/main">
        <p15:guide id="1" orient="horz" pos="1704" userDrawn="1">
          <p15:clr>
            <a:srgbClr val="A4A3A4"/>
          </p15:clr>
        </p15:guide>
        <p15:guide id="2" pos="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iney Way" initials="RW" lastIdx="2" clrIdx="0">
    <p:extLst>
      <p:ext uri="{19B8F6BF-5375-455C-9EA6-DF929625EA0E}">
        <p15:presenceInfo xmlns:p15="http://schemas.microsoft.com/office/powerpoint/2012/main" userId="S::rway@fa.ua.edu::6b2a74af-d556-4139-b0f3-5788d7ba19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B32"/>
    <a:srgbClr val="D9EAF5"/>
    <a:srgbClr val="DAEDF4"/>
    <a:srgbClr val="FFFF00"/>
    <a:srgbClr val="A50021"/>
    <a:srgbClr val="B2B2B2"/>
    <a:srgbClr val="BCCFE6"/>
    <a:srgbClr val="88C1E4"/>
    <a:srgbClr val="C3C8CB"/>
    <a:srgbClr val="E4E6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C50DEB-CEFF-4C22-99BE-3AF213024778}" v="21" dt="2022-02-21T22:08:14.0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159" autoAdjust="0"/>
    <p:restoredTop sz="95912" autoAdjust="0"/>
  </p:normalViewPr>
  <p:slideViewPr>
    <p:cSldViewPr snapToGrid="0" snapToObjects="1">
      <p:cViewPr varScale="1">
        <p:scale>
          <a:sx n="119" d="100"/>
          <a:sy n="119" d="100"/>
        </p:scale>
        <p:origin x="1308" y="102"/>
      </p:cViewPr>
      <p:guideLst>
        <p:guide orient="horz" pos="1704"/>
        <p:guide pos="86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Vega Rengifo" userId="077e1da8-3db6-4bb2-b6e1-740af48c1b9f" providerId="ADAL" clId="{5EC50DEB-CEFF-4C22-99BE-3AF213024778}"/>
    <pc:docChg chg="undo redo custSel addSld delSld modSld addSection delSection modSection">
      <pc:chgData name="Carolina Vega Rengifo" userId="077e1da8-3db6-4bb2-b6e1-740af48c1b9f" providerId="ADAL" clId="{5EC50DEB-CEFF-4C22-99BE-3AF213024778}" dt="2022-02-21T22:15:34.603" v="409" actId="20577"/>
      <pc:docMkLst>
        <pc:docMk/>
      </pc:docMkLst>
      <pc:sldChg chg="addSp delSp modSp add del mod">
        <pc:chgData name="Carolina Vega Rengifo" userId="077e1da8-3db6-4bb2-b6e1-740af48c1b9f" providerId="ADAL" clId="{5EC50DEB-CEFF-4C22-99BE-3AF213024778}" dt="2022-02-21T22:11:19.216" v="356" actId="167"/>
        <pc:sldMkLst>
          <pc:docMk/>
          <pc:sldMk cId="856437094" sldId="551"/>
        </pc:sldMkLst>
        <pc:spChg chg="mod ord">
          <ac:chgData name="Carolina Vega Rengifo" userId="077e1da8-3db6-4bb2-b6e1-740af48c1b9f" providerId="ADAL" clId="{5EC50DEB-CEFF-4C22-99BE-3AF213024778}" dt="2022-02-21T22:11:08.815" v="355"/>
          <ac:spMkLst>
            <pc:docMk/>
            <pc:sldMk cId="856437094" sldId="551"/>
            <ac:spMk id="10" creationId="{80F8169F-E70D-4ABA-B12B-4BFD34192E04}"/>
          </ac:spMkLst>
        </pc:spChg>
        <pc:grpChg chg="del">
          <ac:chgData name="Carolina Vega Rengifo" userId="077e1da8-3db6-4bb2-b6e1-740af48c1b9f" providerId="ADAL" clId="{5EC50DEB-CEFF-4C22-99BE-3AF213024778}" dt="2022-02-21T22:08:14.067" v="259" actId="165"/>
          <ac:grpSpMkLst>
            <pc:docMk/>
            <pc:sldMk cId="856437094" sldId="551"/>
            <ac:grpSpMk id="3" creationId="{B34FF6CD-4148-4A0A-98B6-37A0D812C29A}"/>
          </ac:grpSpMkLst>
        </pc:grpChg>
        <pc:graphicFrameChg chg="modGraphic">
          <ac:chgData name="Carolina Vega Rengifo" userId="077e1da8-3db6-4bb2-b6e1-740af48c1b9f" providerId="ADAL" clId="{5EC50DEB-CEFF-4C22-99BE-3AF213024778}" dt="2022-02-21T22:03:35.020" v="43" actId="20577"/>
          <ac:graphicFrameMkLst>
            <pc:docMk/>
            <pc:sldMk cId="856437094" sldId="551"/>
            <ac:graphicFrameMk id="2" creationId="{7636D664-B287-4082-9433-49A798733925}"/>
          </ac:graphicFrameMkLst>
        </pc:graphicFrameChg>
        <pc:picChg chg="mod topLvl">
          <ac:chgData name="Carolina Vega Rengifo" userId="077e1da8-3db6-4bb2-b6e1-740af48c1b9f" providerId="ADAL" clId="{5EC50DEB-CEFF-4C22-99BE-3AF213024778}" dt="2022-02-21T22:08:39.462" v="279" actId="962"/>
          <ac:picMkLst>
            <pc:docMk/>
            <pc:sldMk cId="856437094" sldId="551"/>
            <ac:picMk id="6" creationId="{E8EB51F4-DD16-4456-99ED-DA9F83CD62D7}"/>
          </ac:picMkLst>
        </pc:picChg>
        <pc:picChg chg="mod ord">
          <ac:chgData name="Carolina Vega Rengifo" userId="077e1da8-3db6-4bb2-b6e1-740af48c1b9f" providerId="ADAL" clId="{5EC50DEB-CEFF-4C22-99BE-3AF213024778}" dt="2022-02-21T22:11:19.216" v="356" actId="167"/>
          <ac:picMkLst>
            <pc:docMk/>
            <pc:sldMk cId="856437094" sldId="551"/>
            <ac:picMk id="7" creationId="{D3DE23F8-E501-48C8-9C3C-7C7A67E538BC}"/>
          </ac:picMkLst>
        </pc:picChg>
        <pc:picChg chg="add del mod">
          <ac:chgData name="Carolina Vega Rengifo" userId="077e1da8-3db6-4bb2-b6e1-740af48c1b9f" providerId="ADAL" clId="{5EC50DEB-CEFF-4C22-99BE-3AF213024778}" dt="2022-02-21T22:05:59.656" v="233" actId="478"/>
          <ac:picMkLst>
            <pc:docMk/>
            <pc:sldMk cId="856437094" sldId="551"/>
            <ac:picMk id="8" creationId="{374A57F0-41BF-4422-A1B6-CC911EE08B35}"/>
          </ac:picMkLst>
        </pc:picChg>
        <pc:picChg chg="mod topLvl">
          <ac:chgData name="Carolina Vega Rengifo" userId="077e1da8-3db6-4bb2-b6e1-740af48c1b9f" providerId="ADAL" clId="{5EC50DEB-CEFF-4C22-99BE-3AF213024778}" dt="2022-02-21T22:08:45.236" v="299" actId="962"/>
          <ac:picMkLst>
            <pc:docMk/>
            <pc:sldMk cId="856437094" sldId="551"/>
            <ac:picMk id="9" creationId="{903DBD89-E053-4A28-AF1E-6BD7ED6C265E}"/>
          </ac:picMkLst>
        </pc:picChg>
        <pc:picChg chg="add mod">
          <ac:chgData name="Carolina Vega Rengifo" userId="077e1da8-3db6-4bb2-b6e1-740af48c1b9f" providerId="ADAL" clId="{5EC50DEB-CEFF-4C22-99BE-3AF213024778}" dt="2022-02-21T22:06:01.841" v="234"/>
          <ac:picMkLst>
            <pc:docMk/>
            <pc:sldMk cId="856437094" sldId="551"/>
            <ac:picMk id="11" creationId="{37F02F3C-A8A1-40DB-AF58-25E64B3DFDCD}"/>
          </ac:picMkLst>
        </pc:picChg>
      </pc:sldChg>
      <pc:sldChg chg="addSp delSp modSp add del mod">
        <pc:chgData name="Carolina Vega Rengifo" userId="077e1da8-3db6-4bb2-b6e1-740af48c1b9f" providerId="ADAL" clId="{5EC50DEB-CEFF-4C22-99BE-3AF213024778}" dt="2022-02-21T22:15:11.034" v="397" actId="20577"/>
        <pc:sldMkLst>
          <pc:docMk/>
          <pc:sldMk cId="3544749148" sldId="555"/>
        </pc:sldMkLst>
        <pc:spChg chg="mod ord">
          <ac:chgData name="Carolina Vega Rengifo" userId="077e1da8-3db6-4bb2-b6e1-740af48c1b9f" providerId="ADAL" clId="{5EC50DEB-CEFF-4C22-99BE-3AF213024778}" dt="2022-02-21T22:15:11.034" v="397" actId="20577"/>
          <ac:spMkLst>
            <pc:docMk/>
            <pc:sldMk cId="3544749148" sldId="555"/>
            <ac:spMk id="8" creationId="{5A0F21E4-00AB-43A3-BF03-0AAA3D1C8D8E}"/>
          </ac:spMkLst>
        </pc:spChg>
        <pc:graphicFrameChg chg="modGraphic">
          <ac:chgData name="Carolina Vega Rengifo" userId="077e1da8-3db6-4bb2-b6e1-740af48c1b9f" providerId="ADAL" clId="{5EC50DEB-CEFF-4C22-99BE-3AF213024778}" dt="2022-02-21T22:03:24.721" v="37" actId="20577"/>
          <ac:graphicFrameMkLst>
            <pc:docMk/>
            <pc:sldMk cId="3544749148" sldId="555"/>
            <ac:graphicFrameMk id="2" creationId="{7636D664-B287-4082-9433-49A798733925}"/>
          </ac:graphicFrameMkLst>
        </pc:graphicFrameChg>
        <pc:picChg chg="mod ord">
          <ac:chgData name="Carolina Vega Rengifo" userId="077e1da8-3db6-4bb2-b6e1-740af48c1b9f" providerId="ADAL" clId="{5EC50DEB-CEFF-4C22-99BE-3AF213024778}" dt="2022-02-21T22:12:30.623" v="369" actId="167"/>
          <ac:picMkLst>
            <pc:docMk/>
            <pc:sldMk cId="3544749148" sldId="555"/>
            <ac:picMk id="6" creationId="{A6A1C81A-66B9-4A01-B95C-868BBBF64E6C}"/>
          </ac:picMkLst>
        </pc:picChg>
        <pc:picChg chg="del">
          <ac:chgData name="Carolina Vega Rengifo" userId="077e1da8-3db6-4bb2-b6e1-740af48c1b9f" providerId="ADAL" clId="{5EC50DEB-CEFF-4C22-99BE-3AF213024778}" dt="2022-02-21T22:04:14.955" v="50" actId="478"/>
          <ac:picMkLst>
            <pc:docMk/>
            <pc:sldMk cId="3544749148" sldId="555"/>
            <ac:picMk id="7" creationId="{FE304162-9BC4-49C9-8A9B-F2D451831EBF}"/>
          </ac:picMkLst>
        </pc:picChg>
        <pc:picChg chg="add del mod">
          <ac:chgData name="Carolina Vega Rengifo" userId="077e1da8-3db6-4bb2-b6e1-740af48c1b9f" providerId="ADAL" clId="{5EC50DEB-CEFF-4C22-99BE-3AF213024778}" dt="2022-02-21T22:05:53.046" v="231" actId="478"/>
          <ac:picMkLst>
            <pc:docMk/>
            <pc:sldMk cId="3544749148" sldId="555"/>
            <ac:picMk id="10" creationId="{7E930C35-38DC-4B93-9F91-2A5B96A6E87E}"/>
          </ac:picMkLst>
        </pc:picChg>
        <pc:picChg chg="add del mod">
          <ac:chgData name="Carolina Vega Rengifo" userId="077e1da8-3db6-4bb2-b6e1-740af48c1b9f" providerId="ADAL" clId="{5EC50DEB-CEFF-4C22-99BE-3AF213024778}" dt="2022-02-21T22:12:22.833" v="367" actId="962"/>
          <ac:picMkLst>
            <pc:docMk/>
            <pc:sldMk cId="3544749148" sldId="555"/>
            <ac:picMk id="11" creationId="{C6E1C501-075D-4928-B71D-4BBC9C52C662}"/>
          </ac:picMkLst>
        </pc:picChg>
      </pc:sldChg>
      <pc:sldChg chg="addSp delSp modSp add del mod">
        <pc:chgData name="Carolina Vega Rengifo" userId="077e1da8-3db6-4bb2-b6e1-740af48c1b9f" providerId="ADAL" clId="{5EC50DEB-CEFF-4C22-99BE-3AF213024778}" dt="2022-02-21T22:14:59.584" v="393"/>
        <pc:sldMkLst>
          <pc:docMk/>
          <pc:sldMk cId="210283754" sldId="558"/>
        </pc:sldMkLst>
        <pc:spChg chg="mod ord">
          <ac:chgData name="Carolina Vega Rengifo" userId="077e1da8-3db6-4bb2-b6e1-740af48c1b9f" providerId="ADAL" clId="{5EC50DEB-CEFF-4C22-99BE-3AF213024778}" dt="2022-02-21T22:14:59.584" v="393"/>
          <ac:spMkLst>
            <pc:docMk/>
            <pc:sldMk cId="210283754" sldId="558"/>
            <ac:spMk id="13" creationId="{D1E4C437-F5C9-46F4-987F-50198FE7CBEA}"/>
          </ac:spMkLst>
        </pc:spChg>
        <pc:graphicFrameChg chg="modGraphic">
          <ac:chgData name="Carolina Vega Rengifo" userId="077e1da8-3db6-4bb2-b6e1-740af48c1b9f" providerId="ADAL" clId="{5EC50DEB-CEFF-4C22-99BE-3AF213024778}" dt="2022-02-21T22:03:29.098" v="40" actId="20577"/>
          <ac:graphicFrameMkLst>
            <pc:docMk/>
            <pc:sldMk cId="210283754" sldId="558"/>
            <ac:graphicFrameMk id="2" creationId="{7636D664-B287-4082-9433-49A798733925}"/>
          </ac:graphicFrameMkLst>
        </pc:graphicFrameChg>
        <pc:picChg chg="add del mod">
          <ac:chgData name="Carolina Vega Rengifo" userId="077e1da8-3db6-4bb2-b6e1-740af48c1b9f" providerId="ADAL" clId="{5EC50DEB-CEFF-4C22-99BE-3AF213024778}" dt="2022-02-21T22:05:56.977" v="232" actId="478"/>
          <ac:picMkLst>
            <pc:docMk/>
            <pc:sldMk cId="210283754" sldId="558"/>
            <ac:picMk id="8" creationId="{55EF3BFC-07B8-4341-981A-C4D121F58571}"/>
          </ac:picMkLst>
        </pc:picChg>
        <pc:picChg chg="add del mod">
          <ac:chgData name="Carolina Vega Rengifo" userId="077e1da8-3db6-4bb2-b6e1-740af48c1b9f" providerId="ADAL" clId="{5EC50DEB-CEFF-4C22-99BE-3AF213024778}" dt="2022-02-21T22:11:49.692" v="358" actId="962"/>
          <ac:picMkLst>
            <pc:docMk/>
            <pc:sldMk cId="210283754" sldId="558"/>
            <ac:picMk id="9" creationId="{F847C4FD-FA04-47E8-833C-D631E1157A86}"/>
          </ac:picMkLst>
        </pc:picChg>
        <pc:picChg chg="mod ord">
          <ac:chgData name="Carolina Vega Rengifo" userId="077e1da8-3db6-4bb2-b6e1-740af48c1b9f" providerId="ADAL" clId="{5EC50DEB-CEFF-4C22-99BE-3AF213024778}" dt="2022-02-21T22:12:02.768" v="363" actId="167"/>
          <ac:picMkLst>
            <pc:docMk/>
            <pc:sldMk cId="210283754" sldId="558"/>
            <ac:picMk id="11" creationId="{F8E2EAFF-71DE-4786-BBFC-680CFB9939D4}"/>
          </ac:picMkLst>
        </pc:picChg>
        <pc:picChg chg="del">
          <ac:chgData name="Carolina Vega Rengifo" userId="077e1da8-3db6-4bb2-b6e1-740af48c1b9f" providerId="ADAL" clId="{5EC50DEB-CEFF-4C22-99BE-3AF213024778}" dt="2022-02-21T22:04:12.878" v="49" actId="478"/>
          <ac:picMkLst>
            <pc:docMk/>
            <pc:sldMk cId="210283754" sldId="558"/>
            <ac:picMk id="12" creationId="{245F3569-969D-4666-8C51-487D5880928B}"/>
          </ac:picMkLst>
        </pc:picChg>
      </pc:sldChg>
      <pc:sldChg chg="addSp delSp modSp add del mod">
        <pc:chgData name="Carolina Vega Rengifo" userId="077e1da8-3db6-4bb2-b6e1-740af48c1b9f" providerId="ADAL" clId="{5EC50DEB-CEFF-4C22-99BE-3AF213024778}" dt="2022-02-21T22:15:27.478" v="405" actId="20577"/>
        <pc:sldMkLst>
          <pc:docMk/>
          <pc:sldMk cId="1181643158" sldId="559"/>
        </pc:sldMkLst>
        <pc:spChg chg="mod ord">
          <ac:chgData name="Carolina Vega Rengifo" userId="077e1da8-3db6-4bb2-b6e1-740af48c1b9f" providerId="ADAL" clId="{5EC50DEB-CEFF-4C22-99BE-3AF213024778}" dt="2022-02-21T22:15:27.478" v="405" actId="20577"/>
          <ac:spMkLst>
            <pc:docMk/>
            <pc:sldMk cId="1181643158" sldId="559"/>
            <ac:spMk id="8" creationId="{5A0F21E4-00AB-43A3-BF03-0AAA3D1C8D8E}"/>
          </ac:spMkLst>
        </pc:spChg>
        <pc:graphicFrameChg chg="mod modGraphic">
          <ac:chgData name="Carolina Vega Rengifo" userId="077e1da8-3db6-4bb2-b6e1-740af48c1b9f" providerId="ADAL" clId="{5EC50DEB-CEFF-4C22-99BE-3AF213024778}" dt="2022-02-21T22:03:15.450" v="31" actId="20577"/>
          <ac:graphicFrameMkLst>
            <pc:docMk/>
            <pc:sldMk cId="1181643158" sldId="559"/>
            <ac:graphicFrameMk id="2" creationId="{7636D664-B287-4082-9433-49A798733925}"/>
          </ac:graphicFrameMkLst>
        </pc:graphicFrameChg>
        <pc:picChg chg="mod">
          <ac:chgData name="Carolina Vega Rengifo" userId="077e1da8-3db6-4bb2-b6e1-740af48c1b9f" providerId="ADAL" clId="{5EC50DEB-CEFF-4C22-99BE-3AF213024778}" dt="2022-02-21T22:13:21.771" v="376" actId="962"/>
          <ac:picMkLst>
            <pc:docMk/>
            <pc:sldMk cId="1181643158" sldId="559"/>
            <ac:picMk id="6" creationId="{A6A1C81A-66B9-4A01-B95C-868BBBF64E6C}"/>
          </ac:picMkLst>
        </pc:picChg>
        <pc:picChg chg="del">
          <ac:chgData name="Carolina Vega Rengifo" userId="077e1da8-3db6-4bb2-b6e1-740af48c1b9f" providerId="ADAL" clId="{5EC50DEB-CEFF-4C22-99BE-3AF213024778}" dt="2022-02-21T22:04:18.737" v="52" actId="478"/>
          <ac:picMkLst>
            <pc:docMk/>
            <pc:sldMk cId="1181643158" sldId="559"/>
            <ac:picMk id="7" creationId="{FE304162-9BC4-49C9-8A9B-F2D451831EBF}"/>
          </ac:picMkLst>
        </pc:picChg>
        <pc:picChg chg="add del mod">
          <ac:chgData name="Carolina Vega Rengifo" userId="077e1da8-3db6-4bb2-b6e1-740af48c1b9f" providerId="ADAL" clId="{5EC50DEB-CEFF-4C22-99BE-3AF213024778}" dt="2022-02-21T22:05:48.677" v="229" actId="478"/>
          <ac:picMkLst>
            <pc:docMk/>
            <pc:sldMk cId="1181643158" sldId="559"/>
            <ac:picMk id="9" creationId="{417C916B-B1FC-4834-9077-2ACD041E79A9}"/>
          </ac:picMkLst>
        </pc:picChg>
        <pc:picChg chg="add del mod">
          <ac:chgData name="Carolina Vega Rengifo" userId="077e1da8-3db6-4bb2-b6e1-740af48c1b9f" providerId="ADAL" clId="{5EC50DEB-CEFF-4C22-99BE-3AF213024778}" dt="2022-02-21T22:13:23.248" v="377" actId="962"/>
          <ac:picMkLst>
            <pc:docMk/>
            <pc:sldMk cId="1181643158" sldId="559"/>
            <ac:picMk id="10" creationId="{44D97DF7-0297-413C-B089-A58827827E8A}"/>
          </ac:picMkLst>
        </pc:picChg>
      </pc:sldChg>
      <pc:sldChg chg="addSp delSp modSp add del mod">
        <pc:chgData name="Carolina Vega Rengifo" userId="077e1da8-3db6-4bb2-b6e1-740af48c1b9f" providerId="ADAL" clId="{5EC50DEB-CEFF-4C22-99BE-3AF213024778}" dt="2022-02-21T22:15:17.131" v="401" actId="20577"/>
        <pc:sldMkLst>
          <pc:docMk/>
          <pc:sldMk cId="2214431647" sldId="560"/>
        </pc:sldMkLst>
        <pc:spChg chg="mod ord">
          <ac:chgData name="Carolina Vega Rengifo" userId="077e1da8-3db6-4bb2-b6e1-740af48c1b9f" providerId="ADAL" clId="{5EC50DEB-CEFF-4C22-99BE-3AF213024778}" dt="2022-02-21T22:15:17.131" v="401" actId="20577"/>
          <ac:spMkLst>
            <pc:docMk/>
            <pc:sldMk cId="2214431647" sldId="560"/>
            <ac:spMk id="8" creationId="{5A0F21E4-00AB-43A3-BF03-0AAA3D1C8D8E}"/>
          </ac:spMkLst>
        </pc:spChg>
        <pc:graphicFrameChg chg="modGraphic">
          <ac:chgData name="Carolina Vega Rengifo" userId="077e1da8-3db6-4bb2-b6e1-740af48c1b9f" providerId="ADAL" clId="{5EC50DEB-CEFF-4C22-99BE-3AF213024778}" dt="2022-02-21T22:03:20.002" v="34" actId="20577"/>
          <ac:graphicFrameMkLst>
            <pc:docMk/>
            <pc:sldMk cId="2214431647" sldId="560"/>
            <ac:graphicFrameMk id="2" creationId="{7636D664-B287-4082-9433-49A798733925}"/>
          </ac:graphicFrameMkLst>
        </pc:graphicFrameChg>
        <pc:picChg chg="mod">
          <ac:chgData name="Carolina Vega Rengifo" userId="077e1da8-3db6-4bb2-b6e1-740af48c1b9f" providerId="ADAL" clId="{5EC50DEB-CEFF-4C22-99BE-3AF213024778}" dt="2022-02-21T22:13:04.442" v="370" actId="962"/>
          <ac:picMkLst>
            <pc:docMk/>
            <pc:sldMk cId="2214431647" sldId="560"/>
            <ac:picMk id="6" creationId="{A6A1C81A-66B9-4A01-B95C-868BBBF64E6C}"/>
          </ac:picMkLst>
        </pc:picChg>
        <pc:picChg chg="del">
          <ac:chgData name="Carolina Vega Rengifo" userId="077e1da8-3db6-4bb2-b6e1-740af48c1b9f" providerId="ADAL" clId="{5EC50DEB-CEFF-4C22-99BE-3AF213024778}" dt="2022-02-21T22:04:16.676" v="51" actId="478"/>
          <ac:picMkLst>
            <pc:docMk/>
            <pc:sldMk cId="2214431647" sldId="560"/>
            <ac:picMk id="7" creationId="{FE304162-9BC4-49C9-8A9B-F2D451831EBF}"/>
          </ac:picMkLst>
        </pc:picChg>
        <pc:picChg chg="add del mod">
          <ac:chgData name="Carolina Vega Rengifo" userId="077e1da8-3db6-4bb2-b6e1-740af48c1b9f" providerId="ADAL" clId="{5EC50DEB-CEFF-4C22-99BE-3AF213024778}" dt="2022-02-21T22:05:50.482" v="230" actId="478"/>
          <ac:picMkLst>
            <pc:docMk/>
            <pc:sldMk cId="2214431647" sldId="560"/>
            <ac:picMk id="9" creationId="{EE56277E-326F-4AF7-A72F-8272678B2F83}"/>
          </ac:picMkLst>
        </pc:picChg>
        <pc:picChg chg="add del mod">
          <ac:chgData name="Carolina Vega Rengifo" userId="077e1da8-3db6-4bb2-b6e1-740af48c1b9f" providerId="ADAL" clId="{5EC50DEB-CEFF-4C22-99BE-3AF213024778}" dt="2022-02-21T22:13:06.248" v="371" actId="962"/>
          <ac:picMkLst>
            <pc:docMk/>
            <pc:sldMk cId="2214431647" sldId="560"/>
            <ac:picMk id="10" creationId="{5915C644-BCA0-4FC1-8A9A-007466CCC315}"/>
          </ac:picMkLst>
        </pc:picChg>
      </pc:sldChg>
      <pc:sldChg chg="addSp delSp modSp add del mod">
        <pc:chgData name="Carolina Vega Rengifo" userId="077e1da8-3db6-4bb2-b6e1-740af48c1b9f" providerId="ADAL" clId="{5EC50DEB-CEFF-4C22-99BE-3AF213024778}" dt="2022-02-21T22:15:34.603" v="409" actId="20577"/>
        <pc:sldMkLst>
          <pc:docMk/>
          <pc:sldMk cId="1361570033" sldId="561"/>
        </pc:sldMkLst>
        <pc:spChg chg="mod ord">
          <ac:chgData name="Carolina Vega Rengifo" userId="077e1da8-3db6-4bb2-b6e1-740af48c1b9f" providerId="ADAL" clId="{5EC50DEB-CEFF-4C22-99BE-3AF213024778}" dt="2022-02-21T22:15:34.603" v="409" actId="20577"/>
          <ac:spMkLst>
            <pc:docMk/>
            <pc:sldMk cId="1361570033" sldId="561"/>
            <ac:spMk id="8" creationId="{5A0F21E4-00AB-43A3-BF03-0AAA3D1C8D8E}"/>
          </ac:spMkLst>
        </pc:spChg>
        <pc:graphicFrameChg chg="modGraphic">
          <ac:chgData name="Carolina Vega Rengifo" userId="077e1da8-3db6-4bb2-b6e1-740af48c1b9f" providerId="ADAL" clId="{5EC50DEB-CEFF-4C22-99BE-3AF213024778}" dt="2022-02-21T22:02:44.751" v="24" actId="20577"/>
          <ac:graphicFrameMkLst>
            <pc:docMk/>
            <pc:sldMk cId="1361570033" sldId="561"/>
            <ac:graphicFrameMk id="2" creationId="{7636D664-B287-4082-9433-49A798733925}"/>
          </ac:graphicFrameMkLst>
        </pc:graphicFrameChg>
        <pc:picChg chg="mod">
          <ac:chgData name="Carolina Vega Rengifo" userId="077e1da8-3db6-4bb2-b6e1-740af48c1b9f" providerId="ADAL" clId="{5EC50DEB-CEFF-4C22-99BE-3AF213024778}" dt="2022-02-21T22:13:33.748" v="379" actId="962"/>
          <ac:picMkLst>
            <pc:docMk/>
            <pc:sldMk cId="1361570033" sldId="561"/>
            <ac:picMk id="6" creationId="{A6A1C81A-66B9-4A01-B95C-868BBBF64E6C}"/>
          </ac:picMkLst>
        </pc:picChg>
        <pc:picChg chg="del">
          <ac:chgData name="Carolina Vega Rengifo" userId="077e1da8-3db6-4bb2-b6e1-740af48c1b9f" providerId="ADAL" clId="{5EC50DEB-CEFF-4C22-99BE-3AF213024778}" dt="2022-02-21T22:04:20.705" v="53" actId="478"/>
          <ac:picMkLst>
            <pc:docMk/>
            <pc:sldMk cId="1361570033" sldId="561"/>
            <ac:picMk id="7" creationId="{FE304162-9BC4-49C9-8A9B-F2D451831EBF}"/>
          </ac:picMkLst>
        </pc:picChg>
        <pc:picChg chg="add mod">
          <ac:chgData name="Carolina Vega Rengifo" userId="077e1da8-3db6-4bb2-b6e1-740af48c1b9f" providerId="ADAL" clId="{5EC50DEB-CEFF-4C22-99BE-3AF213024778}" dt="2022-02-21T22:13:35.281" v="380" actId="962"/>
          <ac:picMkLst>
            <pc:docMk/>
            <pc:sldMk cId="1361570033" sldId="561"/>
            <ac:picMk id="10" creationId="{6FBCDAF8-60EE-4AE6-8B03-68F5EA488BC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A1E4D4C-E6A5-4603-98F7-7D93567ABF87}" type="datetimeFigureOut">
              <a:rPr lang="en-US" smtClean="0"/>
              <a:t>2/21/2022</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8CCC46FD-7014-4D4B-87FA-BE76E14787F6}" type="slidenum">
              <a:rPr lang="en-US" smtClean="0"/>
              <a:t>‹#›</a:t>
            </a:fld>
            <a:endParaRPr lang="en-US"/>
          </a:p>
        </p:txBody>
      </p:sp>
    </p:spTree>
    <p:extLst>
      <p:ext uri="{BB962C8B-B14F-4D97-AF65-F5344CB8AC3E}">
        <p14:creationId xmlns:p14="http://schemas.microsoft.com/office/powerpoint/2010/main" val="69240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9FE473-17E0-49A4-A083-B9E453D15815}" type="datetime1">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734147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E11E7A-CCD9-4E8A-A63A-8012D7E033BC}" type="datetime1">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1119463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03135-05A5-4EE3-AC49-F8F585239EDC}" type="datetime1">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30230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9C191-BEB6-492E-9AF1-D6F8729B4465}" type="datetime1">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4102200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E6BEEF-28C4-4CF1-B880-FC693309CC88}" type="datetime1">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30037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2E15EC-D037-4CF3-ABFC-E5219D3C6037}" type="datetime1">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3073688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7D578E-7C4B-4994-B4D2-59B6EB507CA6}" type="datetime1">
              <a:rPr lang="en-US" smtClean="0"/>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613315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5A9841-3C93-4ED8-891E-DDE187A6FFA2}" type="datetime1">
              <a:rPr lang="en-US" smtClean="0"/>
              <a:t>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104506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94D3C-0D22-4825-A159-2573E6ED3003}" type="datetime1">
              <a:rPr lang="en-US" smtClean="0"/>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264787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3B8BF1-F7B7-44DC-8538-6C65D63A9780}" type="datetime1">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4067435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B0C6A2-D9E1-4893-82E5-DBA899A46E44}" type="datetime1">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176923-B572-B847-8A5E-FEA2DA66C003}" type="slidenum">
              <a:rPr lang="en-US" smtClean="0"/>
              <a:t>‹#›</a:t>
            </a:fld>
            <a:endParaRPr lang="en-US"/>
          </a:p>
        </p:txBody>
      </p:sp>
    </p:spTree>
    <p:extLst>
      <p:ext uri="{BB962C8B-B14F-4D97-AF65-F5344CB8AC3E}">
        <p14:creationId xmlns:p14="http://schemas.microsoft.com/office/powerpoint/2010/main" val="123559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77E85-D0B6-4A41-A8CB-2B4F1B972D84}" type="datetime1">
              <a:rPr lang="en-US" smtClean="0"/>
              <a:t>2/21/2022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6923-B572-B847-8A5E-FEA2DA66C003}" type="slidenum">
              <a:rPr lang="en-US" smtClean="0"/>
              <a:t>‹#›</a:t>
            </a:fld>
            <a:endParaRPr lang="en-US"/>
          </a:p>
        </p:txBody>
      </p:sp>
    </p:spTree>
    <p:extLst>
      <p:ext uri="{BB962C8B-B14F-4D97-AF65-F5344CB8AC3E}">
        <p14:creationId xmlns:p14="http://schemas.microsoft.com/office/powerpoint/2010/main" val="116287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hbr.org/2017/03/motivating-people-starts-with-having-the-right-attitude" TargetMode="External"/><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hbr.org/1995/05/leading-change-why-transformation-efforts-fail-2#:~:text=One%20overarching%20reason%20is%20that%20leaders%20typically%20fail,try%20to%20accelerate%20the%20process%20invariably%20causes%20problem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barnesandnoble.com/s/%22Martin%20Sykes%22;jsessionid=00BB4F1193A5787A2F32D8DC37321E6D.prodny_store02-atgap02?Ntk=P_key_Contributor_List&amp;Ns=P_Sales_Rank&amp;Ntx=mode+matchall"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University of Alabama power point background template">
            <a:extLst>
              <a:ext uri="{FF2B5EF4-FFF2-40B4-BE49-F238E27FC236}">
                <a16:creationId xmlns:a16="http://schemas.microsoft.com/office/drawing/2014/main" id="{D3DE23F8-E501-48C8-9C3C-7C7A67E53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75"/>
            <a:ext cx="9144000" cy="6858000"/>
          </a:xfrm>
          <a:prstGeom prst="rect">
            <a:avLst/>
          </a:prstGeom>
        </p:spPr>
      </p:pic>
      <p:sp>
        <p:nvSpPr>
          <p:cNvPr id="10" name="Title 4">
            <a:extLst>
              <a:ext uri="{FF2B5EF4-FFF2-40B4-BE49-F238E27FC236}">
                <a16:creationId xmlns:a16="http://schemas.microsoft.com/office/drawing/2014/main" id="{80F8169F-E70D-4ABA-B12B-4BFD34192E04}"/>
              </a:ext>
              <a:ext uri="{C183D7F6-B498-43B3-948B-1728B52AA6E4}">
                <adec:decorative xmlns:adec="http://schemas.microsoft.com/office/drawing/2017/decorative" val="0"/>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a:t>
            </a:r>
          </a:p>
        </p:txBody>
      </p:sp>
      <p:graphicFrame>
        <p:nvGraphicFramePr>
          <p:cNvPr id="2" name="Table 5">
            <a:extLst>
              <a:ext uri="{FF2B5EF4-FFF2-40B4-BE49-F238E27FC236}">
                <a16:creationId xmlns:a16="http://schemas.microsoft.com/office/drawing/2014/main" id="{7636D664-B287-4082-9433-49A798733925}"/>
              </a:ext>
            </a:extLst>
          </p:cNvPr>
          <p:cNvGraphicFramePr>
            <a:graphicFrameLocks noGrp="1"/>
          </p:cNvGraphicFramePr>
          <p:nvPr>
            <p:extLst>
              <p:ext uri="{D42A27DB-BD31-4B8C-83A1-F6EECF244321}">
                <p14:modId xmlns:p14="http://schemas.microsoft.com/office/powerpoint/2010/main" val="2613741117"/>
              </p:ext>
            </p:extLst>
          </p:nvPr>
        </p:nvGraphicFramePr>
        <p:xfrm>
          <a:off x="458934" y="761721"/>
          <a:ext cx="8331105" cy="5247640"/>
        </p:xfrm>
        <a:graphic>
          <a:graphicData uri="http://schemas.openxmlformats.org/drawingml/2006/table">
            <a:tbl>
              <a:tblPr firstRow="1" bandRow="1">
                <a:tableStyleId>{21E4AEA4-8DFA-4A89-87EB-49C32662AFE0}</a:tableStyleId>
              </a:tblPr>
              <a:tblGrid>
                <a:gridCol w="1895120">
                  <a:extLst>
                    <a:ext uri="{9D8B030D-6E8A-4147-A177-3AD203B41FA5}">
                      <a16:colId xmlns:a16="http://schemas.microsoft.com/office/drawing/2014/main" val="1643027888"/>
                    </a:ext>
                  </a:extLst>
                </a:gridCol>
                <a:gridCol w="1491745">
                  <a:extLst>
                    <a:ext uri="{9D8B030D-6E8A-4147-A177-3AD203B41FA5}">
                      <a16:colId xmlns:a16="http://schemas.microsoft.com/office/drawing/2014/main" val="1897614345"/>
                    </a:ext>
                  </a:extLst>
                </a:gridCol>
                <a:gridCol w="4944240">
                  <a:extLst>
                    <a:ext uri="{9D8B030D-6E8A-4147-A177-3AD203B41FA5}">
                      <a16:colId xmlns:a16="http://schemas.microsoft.com/office/drawing/2014/main" val="3372255646"/>
                    </a:ext>
                  </a:extLst>
                </a:gridCol>
              </a:tblGrid>
              <a:tr h="370840">
                <a:tc>
                  <a:txBody>
                    <a:bodyPr/>
                    <a:lstStyle/>
                    <a:p>
                      <a:pPr algn="ctr"/>
                      <a:r>
                        <a:rPr lang="en-US" sz="1200" dirty="0">
                          <a:latin typeface="Minion Pro" panose="02040503050201020203" pitchFamily="18" charset="0"/>
                        </a:rPr>
                        <a:t>Book or Article</a:t>
                      </a:r>
                    </a:p>
                  </a:txBody>
                  <a:tcPr>
                    <a:solidFill>
                      <a:srgbClr val="9E1B32"/>
                    </a:solidFill>
                  </a:tcPr>
                </a:tc>
                <a:tc>
                  <a:txBody>
                    <a:bodyPr/>
                    <a:lstStyle/>
                    <a:p>
                      <a:pPr algn="ctr"/>
                      <a:r>
                        <a:rPr lang="en-US" sz="1200" b="0" dirty="0">
                          <a:latin typeface="Minion Pro" panose="02040503050201020203" pitchFamily="18" charset="0"/>
                        </a:rPr>
                        <a:t>Author</a:t>
                      </a:r>
                    </a:p>
                  </a:txBody>
                  <a:tcPr>
                    <a:solidFill>
                      <a:srgbClr val="9E1B32"/>
                    </a:solidFill>
                  </a:tcPr>
                </a:tc>
                <a:tc>
                  <a:txBody>
                    <a:bodyPr/>
                    <a:lstStyle/>
                    <a:p>
                      <a:pPr algn="ctr"/>
                      <a:r>
                        <a:rPr lang="en-US" sz="1200" dirty="0">
                          <a:latin typeface="Minion Pro" panose="02040503050201020203" pitchFamily="18" charset="0"/>
                        </a:rPr>
                        <a:t>Abstract</a:t>
                      </a:r>
                    </a:p>
                  </a:txBody>
                  <a:tcPr>
                    <a:solidFill>
                      <a:srgbClr val="9E1B32"/>
                    </a:solidFill>
                  </a:tcPr>
                </a:tc>
                <a:extLst>
                  <a:ext uri="{0D108BD9-81ED-4DB2-BD59-A6C34878D82A}">
                    <a16:rowId xmlns:a16="http://schemas.microsoft.com/office/drawing/2014/main" val="318165262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dk1"/>
                          </a:solidFill>
                          <a:effectLst/>
                          <a:latin typeface="Minion Pro" panose="02040503050201020203" pitchFamily="18" charset="0"/>
                          <a:ea typeface="+mn-ea"/>
                          <a:cs typeface="+mn-cs"/>
                        </a:rPr>
                        <a:t>Unleash the Power of Storytelling.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Minion Pro" panose="02040503050201020203" pitchFamily="18" charset="0"/>
                        </a:rPr>
                        <a:t>Rob Biesenbach</a:t>
                      </a:r>
                    </a:p>
                  </a:txBody>
                  <a:tcPr>
                    <a:solidFill>
                      <a:schemeClr val="bg1">
                        <a:lumMod val="85000"/>
                      </a:schemeClr>
                    </a:solidFill>
                  </a:tcPr>
                </a:tc>
                <a:tc>
                  <a:txBody>
                    <a:bodyPr/>
                    <a:lstStyle/>
                    <a:p>
                      <a:r>
                        <a:rPr lang="en-US" sz="1000" b="0" i="0" kern="1200" dirty="0">
                          <a:solidFill>
                            <a:schemeClr val="dk1"/>
                          </a:solidFill>
                          <a:effectLst/>
                          <a:latin typeface="Minion Pro" panose="02040503050201020203" pitchFamily="18" charset="0"/>
                          <a:ea typeface="+mn-ea"/>
                          <a:cs typeface="+mn-cs"/>
                        </a:rPr>
                        <a:t>Stories have unparalleled power to break down walls, build trust, and influence people to act.</a:t>
                      </a:r>
                    </a:p>
                    <a:p>
                      <a:endParaRPr lang="en-US" sz="1000" b="0" i="0" kern="1200" dirty="0">
                        <a:solidFill>
                          <a:schemeClr val="dk1"/>
                        </a:solidFill>
                        <a:effectLst/>
                        <a:latin typeface="Minion Pro" panose="02040503050201020203" pitchFamily="18" charset="0"/>
                        <a:ea typeface="+mn-ea"/>
                        <a:cs typeface="+mn-cs"/>
                      </a:endParaRPr>
                    </a:p>
                    <a:p>
                      <a:r>
                        <a:rPr lang="en-US" sz="1000" b="0" i="0" kern="1200" dirty="0">
                          <a:solidFill>
                            <a:schemeClr val="dk1"/>
                          </a:solidFill>
                          <a:effectLst/>
                          <a:latin typeface="Minion Pro" panose="02040503050201020203" pitchFamily="18" charset="0"/>
                          <a:ea typeface="+mn-ea"/>
                          <a:cs typeface="+mn-cs"/>
                        </a:rPr>
                        <a:t>This book cuts through the hype to clarify and demystify the storytelling process. So, if you're intimidated and think you can't tell a good story, </a:t>
                      </a:r>
                      <a:r>
                        <a:rPr lang="en-US" sz="1000" b="1" i="1" u="none" kern="1200" dirty="0">
                          <a:solidFill>
                            <a:schemeClr val="dk1"/>
                          </a:solidFill>
                          <a:effectLst/>
                          <a:latin typeface="Minion Pro" panose="02040503050201020203" pitchFamily="18" charset="0"/>
                          <a:ea typeface="+mn-ea"/>
                          <a:cs typeface="+mn-cs"/>
                        </a:rPr>
                        <a:t>Unleash the Power of Storytelling</a:t>
                      </a:r>
                      <a:r>
                        <a:rPr lang="en-US" sz="1000" b="0" i="0" kern="1200" dirty="0">
                          <a:solidFill>
                            <a:schemeClr val="dk1"/>
                          </a:solidFill>
                          <a:effectLst/>
                          <a:latin typeface="Minion Pro" panose="02040503050201020203" pitchFamily="18" charset="0"/>
                          <a:ea typeface="+mn-ea"/>
                          <a:cs typeface="+mn-cs"/>
                        </a:rPr>
                        <a:t> offers step-by-step instructions for finding, shaping and telling powerful stories.</a:t>
                      </a:r>
                      <a:br>
                        <a:rPr lang="en-US" sz="1000" b="0" i="0" kern="1200" dirty="0">
                          <a:solidFill>
                            <a:schemeClr val="dk1"/>
                          </a:solidFill>
                          <a:effectLst/>
                          <a:latin typeface="Minion Pro" panose="02040503050201020203" pitchFamily="18" charset="0"/>
                          <a:ea typeface="+mn-ea"/>
                          <a:cs typeface="+mn-cs"/>
                        </a:rPr>
                      </a:br>
                      <a:br>
                        <a:rPr lang="en-US" sz="1000" b="0" i="0" kern="1200" dirty="0">
                          <a:solidFill>
                            <a:schemeClr val="dk1"/>
                          </a:solidFill>
                          <a:effectLst/>
                          <a:latin typeface="Minion Pro" panose="02040503050201020203" pitchFamily="18" charset="0"/>
                          <a:ea typeface="+mn-ea"/>
                          <a:cs typeface="+mn-cs"/>
                        </a:rPr>
                      </a:br>
                      <a:r>
                        <a:rPr lang="en-US" sz="1000" b="0" i="0" kern="1200" dirty="0">
                          <a:solidFill>
                            <a:schemeClr val="dk1"/>
                          </a:solidFill>
                          <a:effectLst/>
                          <a:latin typeface="Minion Pro" panose="02040503050201020203" pitchFamily="18" charset="0"/>
                          <a:ea typeface="+mn-ea"/>
                          <a:cs typeface="+mn-cs"/>
                        </a:rPr>
                        <a:t>On the other hand, if you think there's nothing new to learn about storytelling, it's probably more complicated than you think. Here you'll learn about the essential ingredients that go into any good story and how to avoid common storytelling pitfalls.</a:t>
                      </a:r>
                    </a:p>
                    <a:p>
                      <a:endParaRPr lang="en-US" sz="1000" b="0" i="0" kern="1200" dirty="0">
                        <a:solidFill>
                          <a:schemeClr val="dk1"/>
                        </a:solidFill>
                        <a:effectLst/>
                        <a:latin typeface="Minion Pro" panose="02040503050201020203" pitchFamily="18" charset="0"/>
                        <a:ea typeface="+mn-ea"/>
                        <a:cs typeface="+mn-cs"/>
                      </a:endParaRPr>
                    </a:p>
                    <a:p>
                      <a:r>
                        <a:rPr lang="en-US" sz="1000" b="0" i="0" kern="1200" dirty="0">
                          <a:solidFill>
                            <a:schemeClr val="dk1"/>
                          </a:solidFill>
                          <a:effectLst/>
                          <a:latin typeface="Minion Pro" panose="02040503050201020203" pitchFamily="18" charset="0"/>
                          <a:ea typeface="+mn-ea"/>
                          <a:cs typeface="+mn-cs"/>
                        </a:rPr>
                        <a:t>The book also contains tons of practical examples showing you how to use stories in presentations, customer calls, employee meetings -- even how to craft the right story for a wedding toast or eulogy!                                          </a:t>
                      </a:r>
                    </a:p>
                    <a:p>
                      <a:r>
                        <a:rPr lang="en-US" sz="1000" b="0" i="0" kern="1200" dirty="0">
                          <a:solidFill>
                            <a:schemeClr val="dk1"/>
                          </a:solidFill>
                          <a:effectLst/>
                          <a:latin typeface="Minion Pro" panose="02040503050201020203" pitchFamily="18" charset="0"/>
                          <a:ea typeface="+mn-ea"/>
                          <a:cs typeface="+mn-cs"/>
                        </a:rPr>
                        <a:t>                                                                                                                         (Source: Goodreads.com)</a:t>
                      </a:r>
                    </a:p>
                    <a:p>
                      <a:endParaRPr lang="en-US" sz="400" b="0" i="0" kern="1200" dirty="0">
                        <a:solidFill>
                          <a:schemeClr val="dk1"/>
                        </a:solidFill>
                        <a:effectLst/>
                        <a:latin typeface="Minion Pro" panose="02040503050201020203" pitchFamily="18" charset="0"/>
                        <a:ea typeface="+mn-ea"/>
                        <a:cs typeface="+mn-cs"/>
                      </a:endParaRPr>
                    </a:p>
                  </a:txBody>
                  <a:tcPr>
                    <a:solidFill>
                      <a:schemeClr val="bg1">
                        <a:lumMod val="85000"/>
                      </a:schemeClr>
                    </a:solidFill>
                  </a:tcPr>
                </a:tc>
                <a:extLst>
                  <a:ext uri="{0D108BD9-81ED-4DB2-BD59-A6C34878D82A}">
                    <a16:rowId xmlns:a16="http://schemas.microsoft.com/office/drawing/2014/main" val="365831263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dk1"/>
                          </a:solidFill>
                          <a:effectLst/>
                          <a:latin typeface="Minion Pro" panose="02040503050201020203" pitchFamily="18" charset="0"/>
                          <a:ea typeface="+mn-ea"/>
                          <a:cs typeface="+mn-cs"/>
                        </a:rPr>
                        <a:t>Learning to Lead, Leading to Learn.</a:t>
                      </a: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Minion Pro" panose="02040503050201020203" pitchFamily="18" charset="0"/>
                        </a:rPr>
                        <a:t>Katie Anderson</a:t>
                      </a:r>
                    </a:p>
                  </a:txBody>
                  <a:tcPr>
                    <a:solidFill>
                      <a:schemeClr val="bg1">
                        <a:lumMod val="85000"/>
                      </a:schemeClr>
                    </a:solidFill>
                  </a:tcPr>
                </a:tc>
                <a:tc>
                  <a:txBody>
                    <a:bodyPr/>
                    <a:lstStyle/>
                    <a:p>
                      <a:r>
                        <a:rPr lang="en-US" sz="1000" b="0" i="0" kern="1200" dirty="0">
                          <a:solidFill>
                            <a:schemeClr val="dk1"/>
                          </a:solidFill>
                          <a:effectLst/>
                          <a:latin typeface="Minion Pro" panose="02040503050201020203" pitchFamily="18" charset="0"/>
                          <a:ea typeface="+mn-ea"/>
                          <a:cs typeface="+mn-cs"/>
                        </a:rPr>
                        <a:t>Reflection is the Key to Learning: Dive into </a:t>
                      </a:r>
                      <a:r>
                        <a:rPr lang="en-US" sz="1000" b="1" i="1" kern="1200" dirty="0">
                          <a:solidFill>
                            <a:schemeClr val="dk1"/>
                          </a:solidFill>
                          <a:effectLst/>
                          <a:latin typeface="Minion Pro" panose="02040503050201020203" pitchFamily="18" charset="0"/>
                          <a:ea typeface="+mn-ea"/>
                          <a:cs typeface="+mn-cs"/>
                        </a:rPr>
                        <a:t>Learning to Lead, Leading to Learn</a:t>
                      </a:r>
                      <a:r>
                        <a:rPr lang="en-US" sz="1000" b="1" i="0" kern="1200" dirty="0">
                          <a:solidFill>
                            <a:schemeClr val="dk1"/>
                          </a:solidFill>
                          <a:effectLst/>
                          <a:latin typeface="Minion Pro" panose="02040503050201020203" pitchFamily="18" charset="0"/>
                          <a:ea typeface="+mn-ea"/>
                          <a:cs typeface="+mn-cs"/>
                        </a:rPr>
                        <a:t> </a:t>
                      </a:r>
                      <a:r>
                        <a:rPr lang="en-US" sz="1000" b="0" i="0" kern="1200" dirty="0">
                          <a:solidFill>
                            <a:schemeClr val="dk1"/>
                          </a:solidFill>
                          <a:effectLst/>
                          <a:latin typeface="Minion Pro" panose="02040503050201020203" pitchFamily="18" charset="0"/>
                          <a:ea typeface="+mn-ea"/>
                          <a:cs typeface="+mn-cs"/>
                        </a:rPr>
                        <a:t>to discover the power of reflection as a source for learning. Uncover never-before-published "insider stories" from pivotal moments in Toyota's history and fascinating nuances that inspired the Toyota Way. And walk away with fresh insights and excitement about people-centered leadership, organizational excellence, and yourself. If you've ever been mentored -- in business or in life -- by someone whose words, experiences, and perspectives changed you for the better, you know that an entire book of honest reflection and deep wisdom can have a profound impact on the world. </a:t>
                      </a:r>
                    </a:p>
                    <a:p>
                      <a:endParaRPr lang="en-US" sz="1000" b="0" i="0" kern="1200" dirty="0">
                        <a:solidFill>
                          <a:schemeClr val="dk1"/>
                        </a:solidFill>
                        <a:effectLst/>
                        <a:latin typeface="Minion Pro" panose="02040503050201020203" pitchFamily="18" charset="0"/>
                        <a:ea typeface="+mn-ea"/>
                        <a:cs typeface="+mn-cs"/>
                      </a:endParaRPr>
                    </a:p>
                    <a:p>
                      <a:r>
                        <a:rPr lang="en-US" sz="1000" b="0" i="0" kern="1200" dirty="0">
                          <a:solidFill>
                            <a:schemeClr val="dk1"/>
                          </a:solidFill>
                          <a:effectLst/>
                          <a:latin typeface="Minion Pro" panose="02040503050201020203" pitchFamily="18" charset="0"/>
                          <a:ea typeface="+mn-ea"/>
                          <a:cs typeface="+mn-cs"/>
                        </a:rPr>
                        <a:t>For today's business professionals -- dedicated to continuous learning and people-centered leadership -- this is that book. Learning to Lead, Leading to Learn is a beautiful, one-of-a-kind tapestry that will inspire both veteran and aspiring leaders to reflect and learn. It's a book for leaders of all levels, in any industry, anywhere in the world, who strive to create a culture of continuous learning and to lead with intention -- by helping others discover their best selves, while also developing themselves.“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inion Pro" panose="02040503050201020203" pitchFamily="18" charset="0"/>
                          <a:ea typeface="+mn-ea"/>
                          <a:cs typeface="+mn-cs"/>
                        </a:rPr>
                        <a:t>                                                                                                                         (Source: Goodreads.com)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400" b="0" i="0" kern="1200" dirty="0">
                        <a:solidFill>
                          <a:schemeClr val="dk1"/>
                        </a:solidFill>
                        <a:effectLst/>
                        <a:latin typeface="Minion Pro" panose="02040503050201020203" pitchFamily="18" charset="0"/>
                        <a:ea typeface="+mn-ea"/>
                        <a:cs typeface="+mn-cs"/>
                      </a:endParaRPr>
                    </a:p>
                  </a:txBody>
                  <a:tcPr>
                    <a:solidFill>
                      <a:schemeClr val="bg1">
                        <a:lumMod val="85000"/>
                      </a:schemeClr>
                    </a:solidFill>
                  </a:tcPr>
                </a:tc>
                <a:extLst>
                  <a:ext uri="{0D108BD9-81ED-4DB2-BD59-A6C34878D82A}">
                    <a16:rowId xmlns:a16="http://schemas.microsoft.com/office/drawing/2014/main" val="646284235"/>
                  </a:ext>
                </a:extLst>
              </a:tr>
            </a:tbl>
          </a:graphicData>
        </a:graphic>
      </p:graphicFrame>
      <p:pic>
        <p:nvPicPr>
          <p:cNvPr id="6" name="Picture 5" descr="Book Cover">
            <a:extLst>
              <a:ext uri="{FF2B5EF4-FFF2-40B4-BE49-F238E27FC236}">
                <a16:creationId xmlns:a16="http://schemas.microsoft.com/office/drawing/2014/main" id="{E8EB51F4-DD16-4456-99ED-DA9F83CD62D7}"/>
              </a:ext>
            </a:extLst>
          </p:cNvPr>
          <p:cNvPicPr>
            <a:picLocks noChangeAspect="1"/>
          </p:cNvPicPr>
          <p:nvPr/>
        </p:nvPicPr>
        <p:blipFill rotWithShape="1">
          <a:blip r:embed="rId3"/>
          <a:srcRect l="17720" t="45147" r="71544" b="31470"/>
          <a:stretch/>
        </p:blipFill>
        <p:spPr>
          <a:xfrm>
            <a:off x="718119" y="1606924"/>
            <a:ext cx="1358153" cy="1683435"/>
          </a:xfrm>
          <a:prstGeom prst="rect">
            <a:avLst/>
          </a:prstGeom>
        </p:spPr>
      </p:pic>
      <p:pic>
        <p:nvPicPr>
          <p:cNvPr id="9" name="Picture 8" descr="Book Cover">
            <a:extLst>
              <a:ext uri="{FF2B5EF4-FFF2-40B4-BE49-F238E27FC236}">
                <a16:creationId xmlns:a16="http://schemas.microsoft.com/office/drawing/2014/main" id="{903DBD89-E053-4A28-AF1E-6BD7ED6C265E}"/>
              </a:ext>
            </a:extLst>
          </p:cNvPr>
          <p:cNvPicPr>
            <a:picLocks noChangeAspect="1"/>
          </p:cNvPicPr>
          <p:nvPr/>
        </p:nvPicPr>
        <p:blipFill rotWithShape="1">
          <a:blip r:embed="rId4"/>
          <a:srcRect l="17941" t="45478" r="71782" b="31911"/>
          <a:stretch/>
        </p:blipFill>
        <p:spPr>
          <a:xfrm>
            <a:off x="718119" y="4023975"/>
            <a:ext cx="1358153" cy="1738089"/>
          </a:xfrm>
          <a:prstGeom prst="rect">
            <a:avLst/>
          </a:prstGeom>
        </p:spPr>
      </p:pic>
      <p:pic>
        <p:nvPicPr>
          <p:cNvPr id="11" name="Picture 10" descr="Logo of Agility: The University of Alabama Continuous Improvement Program">
            <a:extLst>
              <a:ext uri="{FF2B5EF4-FFF2-40B4-BE49-F238E27FC236}">
                <a16:creationId xmlns:a16="http://schemas.microsoft.com/office/drawing/2014/main" id="{37F02F3C-A8A1-40DB-AF58-25E64B3DFDCD}"/>
              </a:ext>
            </a:extLst>
          </p:cNvPr>
          <p:cNvPicPr>
            <a:picLocks noChangeAspect="1"/>
          </p:cNvPicPr>
          <p:nvPr/>
        </p:nvPicPr>
        <p:blipFill>
          <a:blip r:embed="rId5"/>
          <a:stretch>
            <a:fillRect/>
          </a:stretch>
        </p:blipFill>
        <p:spPr>
          <a:xfrm>
            <a:off x="7122694" y="6128363"/>
            <a:ext cx="1596190" cy="707462"/>
          </a:xfrm>
          <a:prstGeom prst="rect">
            <a:avLst/>
          </a:prstGeom>
        </p:spPr>
      </p:pic>
    </p:spTree>
    <p:extLst>
      <p:ext uri="{BB962C8B-B14F-4D97-AF65-F5344CB8AC3E}">
        <p14:creationId xmlns:p14="http://schemas.microsoft.com/office/powerpoint/2010/main" val="856437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E2EAFF-71DE-4786-BBFC-680CFB9939D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13" name="Title 4">
            <a:extLst>
              <a:ext uri="{FF2B5EF4-FFF2-40B4-BE49-F238E27FC236}">
                <a16:creationId xmlns:a16="http://schemas.microsoft.com/office/drawing/2014/main" id="{D1E4C437-F5C9-46F4-987F-50198FE7CBEA}"/>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2)</a:t>
            </a:r>
          </a:p>
        </p:txBody>
      </p:sp>
      <p:graphicFrame>
        <p:nvGraphicFramePr>
          <p:cNvPr id="2" name="Table 5">
            <a:extLst>
              <a:ext uri="{FF2B5EF4-FFF2-40B4-BE49-F238E27FC236}">
                <a16:creationId xmlns:a16="http://schemas.microsoft.com/office/drawing/2014/main" id="{7636D664-B287-4082-9433-49A798733925}"/>
              </a:ext>
            </a:extLst>
          </p:cNvPr>
          <p:cNvGraphicFramePr>
            <a:graphicFrameLocks noGrp="1"/>
          </p:cNvGraphicFramePr>
          <p:nvPr>
            <p:extLst>
              <p:ext uri="{D42A27DB-BD31-4B8C-83A1-F6EECF244321}">
                <p14:modId xmlns:p14="http://schemas.microsoft.com/office/powerpoint/2010/main" val="2484943004"/>
              </p:ext>
            </p:extLst>
          </p:nvPr>
        </p:nvGraphicFramePr>
        <p:xfrm>
          <a:off x="458934" y="779836"/>
          <a:ext cx="8331105" cy="5339080"/>
        </p:xfrm>
        <a:graphic>
          <a:graphicData uri="http://schemas.openxmlformats.org/drawingml/2006/table">
            <a:tbl>
              <a:tblPr firstRow="1" bandRow="1">
                <a:tableStyleId>{21E4AEA4-8DFA-4A89-87EB-49C32662AFE0}</a:tableStyleId>
              </a:tblPr>
              <a:tblGrid>
                <a:gridCol w="1895120">
                  <a:extLst>
                    <a:ext uri="{9D8B030D-6E8A-4147-A177-3AD203B41FA5}">
                      <a16:colId xmlns:a16="http://schemas.microsoft.com/office/drawing/2014/main" val="1643027888"/>
                    </a:ext>
                  </a:extLst>
                </a:gridCol>
                <a:gridCol w="1491745">
                  <a:extLst>
                    <a:ext uri="{9D8B030D-6E8A-4147-A177-3AD203B41FA5}">
                      <a16:colId xmlns:a16="http://schemas.microsoft.com/office/drawing/2014/main" val="1897614345"/>
                    </a:ext>
                  </a:extLst>
                </a:gridCol>
                <a:gridCol w="4944240">
                  <a:extLst>
                    <a:ext uri="{9D8B030D-6E8A-4147-A177-3AD203B41FA5}">
                      <a16:colId xmlns:a16="http://schemas.microsoft.com/office/drawing/2014/main" val="3372255646"/>
                    </a:ext>
                  </a:extLst>
                </a:gridCol>
              </a:tblGrid>
              <a:tr h="370840">
                <a:tc>
                  <a:txBody>
                    <a:bodyPr/>
                    <a:lstStyle/>
                    <a:p>
                      <a:pPr algn="ctr"/>
                      <a:r>
                        <a:rPr lang="en-US" sz="1200" dirty="0">
                          <a:latin typeface="Minion Pro" panose="02040503050201020203" pitchFamily="18" charset="0"/>
                        </a:rPr>
                        <a:t>Book or Article</a:t>
                      </a:r>
                    </a:p>
                  </a:txBody>
                  <a:tcPr>
                    <a:solidFill>
                      <a:srgbClr val="9E1B32"/>
                    </a:solidFill>
                  </a:tcPr>
                </a:tc>
                <a:tc>
                  <a:txBody>
                    <a:bodyPr/>
                    <a:lstStyle/>
                    <a:p>
                      <a:pPr algn="ctr"/>
                      <a:r>
                        <a:rPr lang="en-US" sz="1200" b="0" dirty="0">
                          <a:latin typeface="Minion Pro" panose="02040503050201020203" pitchFamily="18" charset="0"/>
                        </a:rPr>
                        <a:t>Author</a:t>
                      </a:r>
                    </a:p>
                  </a:txBody>
                  <a:tcPr>
                    <a:solidFill>
                      <a:srgbClr val="9E1B32"/>
                    </a:solidFill>
                  </a:tcPr>
                </a:tc>
                <a:tc>
                  <a:txBody>
                    <a:bodyPr/>
                    <a:lstStyle/>
                    <a:p>
                      <a:pPr algn="ctr"/>
                      <a:r>
                        <a:rPr lang="en-US" sz="1200" dirty="0">
                          <a:latin typeface="Minion Pro" panose="02040503050201020203" pitchFamily="18" charset="0"/>
                        </a:rPr>
                        <a:t>Abstract</a:t>
                      </a:r>
                    </a:p>
                  </a:txBody>
                  <a:tcPr>
                    <a:solidFill>
                      <a:srgbClr val="9E1B32"/>
                    </a:solidFill>
                  </a:tcPr>
                </a:tc>
                <a:extLst>
                  <a:ext uri="{0D108BD9-81ED-4DB2-BD59-A6C34878D82A}">
                    <a16:rowId xmlns:a16="http://schemas.microsoft.com/office/drawing/2014/main" val="318165262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kern="1200" dirty="0">
                          <a:solidFill>
                            <a:schemeClr val="dk1"/>
                          </a:solidFill>
                          <a:effectLst/>
                          <a:latin typeface="Minion Pro" panose="02040503050201020203" pitchFamily="18" charset="0"/>
                          <a:ea typeface="+mn-ea"/>
                          <a:cs typeface="+mn-cs"/>
                        </a:rPr>
                        <a:t>People Solve Problems: The Power of Every Person, Every Day, Every Problem.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 b="1" i="0" kern="1200" dirty="0">
                        <a:solidFill>
                          <a:schemeClr val="dk1"/>
                        </a:solidFill>
                        <a:effectLst/>
                        <a:latin typeface="Minion Pro" panose="02040503050201020203" pitchFamily="18" charset="0"/>
                        <a:ea typeface="+mn-ea"/>
                        <a:cs typeface="+mn-cs"/>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Minion Pro" panose="02040503050201020203" pitchFamily="18" charset="0"/>
                        </a:rPr>
                        <a:t>Jamie Flinchbaugh</a:t>
                      </a:r>
                    </a:p>
                  </a:txBody>
                  <a:tcPr>
                    <a:solidFill>
                      <a:schemeClr val="bg1">
                        <a:lumMod val="85000"/>
                      </a:schemeClr>
                    </a:solidFill>
                  </a:tcPr>
                </a:tc>
                <a:tc>
                  <a:txBody>
                    <a:bodyPr/>
                    <a:lstStyle/>
                    <a:p>
                      <a:r>
                        <a:rPr lang="en-US" sz="1000" b="0" i="0" kern="1200" dirty="0">
                          <a:solidFill>
                            <a:schemeClr val="dk1"/>
                          </a:solidFill>
                          <a:effectLst/>
                          <a:latin typeface="Minion Pro" panose="02040503050201020203" pitchFamily="18" charset="0"/>
                          <a:ea typeface="+mn-ea"/>
                          <a:cs typeface="+mn-cs"/>
                        </a:rPr>
                        <a:t>Every person in every function of every organization is involved in solving problems. They show up in your email inbox, in meetings, in your own work. They are strategic and tactical, mundane and breakthrough, easy and difficult. Most organizations want to, and need to, improve their people's problem-solving efforts, and so they offer them tools, templates, and training. Yet this is not where the leverage for impact is found. </a:t>
                      </a:r>
                      <a:r>
                        <a:rPr lang="en-US" sz="1000" b="1" i="1" kern="1200" dirty="0">
                          <a:solidFill>
                            <a:schemeClr val="dk1"/>
                          </a:solidFill>
                          <a:effectLst/>
                          <a:latin typeface="Minion Pro" panose="02040503050201020203" pitchFamily="18" charset="0"/>
                          <a:ea typeface="+mn-ea"/>
                          <a:cs typeface="+mn-cs"/>
                        </a:rPr>
                        <a:t>People Solve Problems: The Power of Every Person, Every Day, Every Problem</a:t>
                      </a:r>
                      <a:r>
                        <a:rPr lang="en-US" sz="1000" b="0" i="0" kern="1200" dirty="0">
                          <a:solidFill>
                            <a:schemeClr val="dk1"/>
                          </a:solidFill>
                          <a:effectLst/>
                          <a:latin typeface="Minion Pro" panose="02040503050201020203" pitchFamily="18" charset="0"/>
                          <a:ea typeface="+mn-ea"/>
                          <a:cs typeface="+mn-cs"/>
                        </a:rPr>
                        <a:t> explores the real leverage to improve your problem solving.</a:t>
                      </a:r>
                      <a:br>
                        <a:rPr lang="en-US" sz="1000" dirty="0">
                          <a:latin typeface="Minion Pro" panose="02040503050201020203" pitchFamily="18" charset="0"/>
                        </a:rPr>
                      </a:br>
                      <a:br>
                        <a:rPr lang="en-US" sz="1000" dirty="0">
                          <a:latin typeface="Minion Pro" panose="02040503050201020203" pitchFamily="18" charset="0"/>
                        </a:rPr>
                      </a:br>
                      <a:r>
                        <a:rPr lang="en-US" sz="1000" b="0" i="0" kern="1200" dirty="0">
                          <a:solidFill>
                            <a:schemeClr val="dk1"/>
                          </a:solidFill>
                          <a:effectLst/>
                          <a:latin typeface="Minion Pro" panose="02040503050201020203" pitchFamily="18" charset="0"/>
                          <a:ea typeface="+mn-ea"/>
                          <a:cs typeface="+mn-cs"/>
                        </a:rPr>
                        <a:t>Problem-solving effectiveness is critical to success for both the problems you already know about and those you have not yet experienced. </a:t>
                      </a:r>
                      <a:r>
                        <a:rPr lang="en-US" sz="1000" b="0" i="1" kern="1200" dirty="0">
                          <a:solidFill>
                            <a:schemeClr val="dk1"/>
                          </a:solidFill>
                          <a:effectLst/>
                          <a:latin typeface="Minion Pro" panose="02040503050201020203" pitchFamily="18" charset="0"/>
                          <a:ea typeface="+mn-ea"/>
                          <a:cs typeface="+mn-cs"/>
                        </a:rPr>
                        <a:t>People Solve Problems</a:t>
                      </a:r>
                      <a:r>
                        <a:rPr lang="en-US" sz="1000" b="0" i="0" kern="1200" dirty="0">
                          <a:solidFill>
                            <a:schemeClr val="dk1"/>
                          </a:solidFill>
                          <a:effectLst/>
                          <a:latin typeface="Minion Pro" panose="02040503050201020203" pitchFamily="18" charset="0"/>
                          <a:ea typeface="+mn-ea"/>
                          <a:cs typeface="+mn-cs"/>
                        </a:rPr>
                        <a:t> will you help you, and those you lead, to be more effective now and in the future. </a:t>
                      </a:r>
                    </a:p>
                    <a:p>
                      <a:r>
                        <a:rPr lang="en-US" sz="1000" b="0" i="0" kern="1200" dirty="0">
                          <a:solidFill>
                            <a:schemeClr val="dk1"/>
                          </a:solidFill>
                          <a:effectLst/>
                          <a:latin typeface="Minion Pro" panose="02040503050201020203" pitchFamily="18" charset="0"/>
                          <a:ea typeface="+mn-ea"/>
                          <a:cs typeface="+mn-cs"/>
                        </a:rPr>
                        <a:t>                                                                                                                         (Source: Goodreads.com)</a:t>
                      </a:r>
                    </a:p>
                  </a:txBody>
                  <a:tcPr>
                    <a:solidFill>
                      <a:schemeClr val="bg1">
                        <a:lumMod val="85000"/>
                      </a:schemeClr>
                    </a:solidFill>
                  </a:tcPr>
                </a:tc>
                <a:extLst>
                  <a:ext uri="{0D108BD9-81ED-4DB2-BD59-A6C34878D82A}">
                    <a16:rowId xmlns:a16="http://schemas.microsoft.com/office/drawing/2014/main" val="123178734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kern="1200" dirty="0">
                          <a:solidFill>
                            <a:schemeClr val="dk1"/>
                          </a:solidFill>
                          <a:effectLst/>
                          <a:latin typeface="Minion Pro" panose="02040503050201020203" pitchFamily="18" charset="0"/>
                          <a:ea typeface="+mn-ea"/>
                          <a:cs typeface="+mn-cs"/>
                        </a:rPr>
                        <a:t>The Fearless Organization: Creating Psychological Safety in the Workplace for Learning, Innovation, and Growth.</a:t>
                      </a: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Minion Pro" panose="02040503050201020203" pitchFamily="18" charset="0"/>
                        </a:rPr>
                        <a:t>Amy C. Edmondson</a:t>
                      </a: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i="1" dirty="0">
                          <a:solidFill>
                            <a:srgbClr val="181818"/>
                          </a:solidFill>
                          <a:effectLst/>
                          <a:latin typeface="Minion Pro" panose="02040503050201020203" pitchFamily="18" charset="0"/>
                        </a:rPr>
                        <a:t>The Fearless Organization: Creating Psychological Safety in the Workplace for Learning, Innovation, and Growth</a:t>
                      </a:r>
                      <a:r>
                        <a:rPr lang="en-US" sz="1000" b="0" i="0" dirty="0">
                          <a:solidFill>
                            <a:srgbClr val="181818"/>
                          </a:solidFill>
                          <a:effectLst/>
                          <a:latin typeface="Minion Pro" panose="02040503050201020203" pitchFamily="18" charset="0"/>
                        </a:rPr>
                        <a:t> offers practical guidance for teams and organizations who are serious about success in the modern economy. With so much riding on innovation, creativity, and spark, it is essential to attract and retain quality talent--but what good does this talent do if no one is able to speak their mind?  The traditional culture of "fitting in" and "going along" spells doom in the knowledge economy. Success requires a continuous influx of new ideas, new challenges, and critical thought, and the interpersonal climate must not suppress, silence, ridicule or intimidate. Not every idea is good, and yes there are stupid questions, and yes dissent can slow things down, but talking through these things is an essential part of the creative process. People must be allowed to voice half-finished thoughts, ask questions from left field, and brainstorm out loud; it creates a culture in which a minor flub or momentary lapse is no big deal, and where actual mistakes are owned and corrected, and where the next left-field idea could be the next big thing.</a:t>
                      </a:r>
                      <a:br>
                        <a:rPr lang="en-US" sz="1000" dirty="0">
                          <a:latin typeface="Minion Pro" panose="02040503050201020203" pitchFamily="18" charset="0"/>
                        </a:rPr>
                      </a:br>
                      <a:br>
                        <a:rPr lang="en-US" sz="500" dirty="0">
                          <a:latin typeface="Minion Pro" panose="02040503050201020203" pitchFamily="18" charset="0"/>
                        </a:rPr>
                      </a:br>
                      <a:r>
                        <a:rPr lang="en-US" sz="1000" b="0" i="0" dirty="0">
                          <a:solidFill>
                            <a:srgbClr val="181818"/>
                          </a:solidFill>
                          <a:effectLst/>
                          <a:latin typeface="Minion Pro" panose="02040503050201020203" pitchFamily="18" charset="0"/>
                        </a:rPr>
                        <a:t>This book explores this culture of psychological safety and provides a blueprint for bringing it to life. The road is sometimes bumpy, but succinct and informative scenario-based explanations provide a clear path forward to constant learning and healthy innovation.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rgbClr val="181818"/>
                          </a:solidFill>
                          <a:effectLst/>
                          <a:latin typeface="Minion Pro" panose="02040503050201020203" pitchFamily="18" charset="0"/>
                          <a:ea typeface="+mn-ea"/>
                          <a:cs typeface="+mn-cs"/>
                        </a:rPr>
                        <a:t>                                                                                                                         </a:t>
                      </a:r>
                      <a:r>
                        <a:rPr lang="en-US" sz="1000" b="0" i="0" kern="1200" dirty="0">
                          <a:solidFill>
                            <a:schemeClr val="dk1"/>
                          </a:solidFill>
                          <a:effectLst/>
                          <a:latin typeface="Minion Pro" panose="02040503050201020203" pitchFamily="18" charset="0"/>
                          <a:ea typeface="+mn-ea"/>
                          <a:cs typeface="+mn-cs"/>
                        </a:rPr>
                        <a:t>(Source: Goodreads.com)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400" b="0" i="0" kern="1200" dirty="0">
                        <a:solidFill>
                          <a:schemeClr val="dk1"/>
                        </a:solidFill>
                        <a:effectLst/>
                        <a:latin typeface="Minion Pro" panose="02040503050201020203" pitchFamily="18" charset="0"/>
                        <a:ea typeface="+mn-ea"/>
                        <a:cs typeface="+mn-cs"/>
                      </a:endParaRPr>
                    </a:p>
                  </a:txBody>
                  <a:tcPr>
                    <a:solidFill>
                      <a:schemeClr val="bg1">
                        <a:lumMod val="85000"/>
                      </a:schemeClr>
                    </a:solidFill>
                  </a:tcPr>
                </a:tc>
                <a:extLst>
                  <a:ext uri="{0D108BD9-81ED-4DB2-BD59-A6C34878D82A}">
                    <a16:rowId xmlns:a16="http://schemas.microsoft.com/office/drawing/2014/main" val="3539487815"/>
                  </a:ext>
                </a:extLst>
              </a:tr>
            </a:tbl>
          </a:graphicData>
        </a:graphic>
      </p:graphicFrame>
      <p:pic>
        <p:nvPicPr>
          <p:cNvPr id="5" name="Picture 4" descr="Book cover">
            <a:extLst>
              <a:ext uri="{FF2B5EF4-FFF2-40B4-BE49-F238E27FC236}">
                <a16:creationId xmlns:a16="http://schemas.microsoft.com/office/drawing/2014/main" id="{99F98E21-5820-4790-A266-F7F114CB3AC9}"/>
              </a:ext>
            </a:extLst>
          </p:cNvPr>
          <p:cNvPicPr>
            <a:picLocks noChangeAspect="1"/>
          </p:cNvPicPr>
          <p:nvPr/>
        </p:nvPicPr>
        <p:blipFill rotWithShape="1">
          <a:blip r:embed="rId3"/>
          <a:srcRect l="17941" t="58162" r="71765" b="18014"/>
          <a:stretch/>
        </p:blipFill>
        <p:spPr>
          <a:xfrm>
            <a:off x="783290" y="1741347"/>
            <a:ext cx="1183342" cy="1452329"/>
          </a:xfrm>
          <a:prstGeom prst="rect">
            <a:avLst/>
          </a:prstGeom>
        </p:spPr>
      </p:pic>
      <p:pic>
        <p:nvPicPr>
          <p:cNvPr id="10" name="Picture 9" descr="Book Cover">
            <a:extLst>
              <a:ext uri="{FF2B5EF4-FFF2-40B4-BE49-F238E27FC236}">
                <a16:creationId xmlns:a16="http://schemas.microsoft.com/office/drawing/2014/main" id="{221BB9B3-2A3E-4A83-B117-05259D5A1846}"/>
              </a:ext>
            </a:extLst>
          </p:cNvPr>
          <p:cNvPicPr>
            <a:picLocks noChangeAspect="1"/>
          </p:cNvPicPr>
          <p:nvPr/>
        </p:nvPicPr>
        <p:blipFill rotWithShape="1">
          <a:blip r:embed="rId4"/>
          <a:srcRect l="17868" t="58162" r="71618" b="19007"/>
          <a:stretch/>
        </p:blipFill>
        <p:spPr>
          <a:xfrm>
            <a:off x="685798" y="4303056"/>
            <a:ext cx="1378326" cy="1660713"/>
          </a:xfrm>
          <a:prstGeom prst="rect">
            <a:avLst/>
          </a:prstGeom>
        </p:spPr>
      </p:pic>
      <p:pic>
        <p:nvPicPr>
          <p:cNvPr id="9" name="Picture 8">
            <a:extLst>
              <a:ext uri="{FF2B5EF4-FFF2-40B4-BE49-F238E27FC236}">
                <a16:creationId xmlns:a16="http://schemas.microsoft.com/office/drawing/2014/main" id="{F847C4FD-FA04-47E8-833C-D631E1157A8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22694" y="6128363"/>
            <a:ext cx="1596190" cy="707462"/>
          </a:xfrm>
          <a:prstGeom prst="rect">
            <a:avLst/>
          </a:prstGeom>
        </p:spPr>
      </p:pic>
    </p:spTree>
    <p:extLst>
      <p:ext uri="{BB962C8B-B14F-4D97-AF65-F5344CB8AC3E}">
        <p14:creationId xmlns:p14="http://schemas.microsoft.com/office/powerpoint/2010/main" val="210283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1C81A-66B9-4A01-B95C-868BBBF64E6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8" name="Title 4">
            <a:extLst>
              <a:ext uri="{FF2B5EF4-FFF2-40B4-BE49-F238E27FC236}">
                <a16:creationId xmlns:a16="http://schemas.microsoft.com/office/drawing/2014/main" id="{5A0F21E4-00AB-43A3-BF03-0AAA3D1C8D8E}"/>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3)</a:t>
            </a:r>
          </a:p>
        </p:txBody>
      </p:sp>
      <p:graphicFrame>
        <p:nvGraphicFramePr>
          <p:cNvPr id="2" name="Table 5">
            <a:extLst>
              <a:ext uri="{FF2B5EF4-FFF2-40B4-BE49-F238E27FC236}">
                <a16:creationId xmlns:a16="http://schemas.microsoft.com/office/drawing/2014/main" id="{7636D664-B287-4082-9433-49A798733925}"/>
              </a:ext>
            </a:extLst>
          </p:cNvPr>
          <p:cNvGraphicFramePr>
            <a:graphicFrameLocks noGrp="1"/>
          </p:cNvGraphicFramePr>
          <p:nvPr>
            <p:extLst>
              <p:ext uri="{D42A27DB-BD31-4B8C-83A1-F6EECF244321}">
                <p14:modId xmlns:p14="http://schemas.microsoft.com/office/powerpoint/2010/main" val="2732666847"/>
              </p:ext>
            </p:extLst>
          </p:nvPr>
        </p:nvGraphicFramePr>
        <p:xfrm>
          <a:off x="458934" y="707528"/>
          <a:ext cx="8313407" cy="5308600"/>
        </p:xfrm>
        <a:graphic>
          <a:graphicData uri="http://schemas.openxmlformats.org/drawingml/2006/table">
            <a:tbl>
              <a:tblPr firstRow="1" bandRow="1">
                <a:tableStyleId>{21E4AEA4-8DFA-4A89-87EB-49C32662AFE0}</a:tableStyleId>
              </a:tblPr>
              <a:tblGrid>
                <a:gridCol w="1894909">
                  <a:extLst>
                    <a:ext uri="{9D8B030D-6E8A-4147-A177-3AD203B41FA5}">
                      <a16:colId xmlns:a16="http://schemas.microsoft.com/office/drawing/2014/main" val="1643027888"/>
                    </a:ext>
                  </a:extLst>
                </a:gridCol>
                <a:gridCol w="1492536">
                  <a:extLst>
                    <a:ext uri="{9D8B030D-6E8A-4147-A177-3AD203B41FA5}">
                      <a16:colId xmlns:a16="http://schemas.microsoft.com/office/drawing/2014/main" val="1897614345"/>
                    </a:ext>
                  </a:extLst>
                </a:gridCol>
                <a:gridCol w="4925962">
                  <a:extLst>
                    <a:ext uri="{9D8B030D-6E8A-4147-A177-3AD203B41FA5}">
                      <a16:colId xmlns:a16="http://schemas.microsoft.com/office/drawing/2014/main" val="3372255646"/>
                    </a:ext>
                  </a:extLst>
                </a:gridCol>
              </a:tblGrid>
              <a:tr h="370840">
                <a:tc>
                  <a:txBody>
                    <a:bodyPr/>
                    <a:lstStyle/>
                    <a:p>
                      <a:pPr algn="ctr"/>
                      <a:r>
                        <a:rPr lang="en-US" sz="1200" dirty="0">
                          <a:latin typeface="Minion Pro" panose="02040503050201020203" pitchFamily="18" charset="0"/>
                        </a:rPr>
                        <a:t>Book or Article</a:t>
                      </a:r>
                    </a:p>
                  </a:txBody>
                  <a:tcPr>
                    <a:solidFill>
                      <a:srgbClr val="9E1B32"/>
                    </a:solidFill>
                  </a:tcPr>
                </a:tc>
                <a:tc>
                  <a:txBody>
                    <a:bodyPr/>
                    <a:lstStyle/>
                    <a:p>
                      <a:pPr algn="ctr"/>
                      <a:r>
                        <a:rPr lang="en-US" sz="1200" b="0" dirty="0">
                          <a:latin typeface="Minion Pro" panose="02040503050201020203" pitchFamily="18" charset="0"/>
                        </a:rPr>
                        <a:t>Author</a:t>
                      </a:r>
                    </a:p>
                  </a:txBody>
                  <a:tcPr>
                    <a:solidFill>
                      <a:srgbClr val="9E1B32"/>
                    </a:solidFill>
                  </a:tcPr>
                </a:tc>
                <a:tc>
                  <a:txBody>
                    <a:bodyPr/>
                    <a:lstStyle/>
                    <a:p>
                      <a:pPr algn="ctr"/>
                      <a:r>
                        <a:rPr lang="en-US" sz="1200" dirty="0">
                          <a:latin typeface="Minion Pro" panose="02040503050201020203" pitchFamily="18" charset="0"/>
                        </a:rPr>
                        <a:t>Abstract</a:t>
                      </a:r>
                    </a:p>
                  </a:txBody>
                  <a:tcPr>
                    <a:solidFill>
                      <a:srgbClr val="9E1B32"/>
                    </a:solidFill>
                  </a:tcPr>
                </a:tc>
                <a:extLst>
                  <a:ext uri="{0D108BD9-81ED-4DB2-BD59-A6C34878D82A}">
                    <a16:rowId xmlns:a16="http://schemas.microsoft.com/office/drawing/2014/main" val="318165262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dk1"/>
                          </a:solidFill>
                          <a:effectLst/>
                          <a:latin typeface="Minion Pro" panose="02040503050201020203" pitchFamily="18" charset="0"/>
                          <a:ea typeface="+mn-ea"/>
                          <a:cs typeface="+mn-cs"/>
                        </a:rPr>
                        <a:t>Creative Acts for Curious People.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b="1" i="0" kern="1200" dirty="0">
                        <a:solidFill>
                          <a:schemeClr val="dk1"/>
                        </a:solidFill>
                        <a:effectLst/>
                        <a:latin typeface="Minion Pro" panose="02040503050201020203" pitchFamily="18" charset="0"/>
                        <a:ea typeface="+mn-ea"/>
                        <a:cs typeface="+mn-cs"/>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Minion Pro" panose="02040503050201020203" pitchFamily="18" charset="0"/>
                        </a:rPr>
                        <a:t>Sarah Stein Greenberg</a:t>
                      </a:r>
                    </a:p>
                  </a:txBody>
                  <a:tcPr>
                    <a:solidFill>
                      <a:schemeClr val="bg1">
                        <a:lumMod val="85000"/>
                      </a:schemeClr>
                    </a:solidFill>
                  </a:tcPr>
                </a:tc>
                <a:tc>
                  <a:txBody>
                    <a:bodyPr/>
                    <a:lstStyle/>
                    <a:p>
                      <a:r>
                        <a:rPr lang="en-US" sz="1000" b="0" i="0" kern="1200" dirty="0">
                          <a:solidFill>
                            <a:schemeClr val="dk1"/>
                          </a:solidFill>
                          <a:effectLst/>
                          <a:latin typeface="Minion Pro" panose="02040503050201020203" pitchFamily="18" charset="0"/>
                          <a:ea typeface="+mn-ea"/>
                          <a:cs typeface="+mn-cs"/>
                        </a:rPr>
                        <a:t>A vibrant illustrated resource of captivating and practical ways to help you bring creative approaches to any challenge you face, from Stanford University's world-renowned d.school.</a:t>
                      </a:r>
                      <a:br>
                        <a:rPr lang="en-US" sz="1000" dirty="0">
                          <a:latin typeface="Minion Pro" panose="02040503050201020203" pitchFamily="18" charset="0"/>
                        </a:rPr>
                      </a:br>
                      <a:br>
                        <a:rPr lang="en-US" sz="1000" dirty="0">
                          <a:latin typeface="Minion Pro" panose="02040503050201020203" pitchFamily="18" charset="0"/>
                        </a:rPr>
                      </a:br>
                      <a:r>
                        <a:rPr lang="en-US" sz="1000" b="1" i="1" kern="1200" dirty="0">
                          <a:solidFill>
                            <a:schemeClr val="dk1"/>
                          </a:solidFill>
                          <a:effectLst/>
                          <a:latin typeface="Minion Pro" panose="02040503050201020203" pitchFamily="18" charset="0"/>
                          <a:ea typeface="+mn-ea"/>
                          <a:cs typeface="+mn-cs"/>
                        </a:rPr>
                        <a:t>Creative Acts for Curious People</a:t>
                      </a:r>
                      <a:r>
                        <a:rPr lang="en-US" sz="1000" b="1" i="0" kern="1200" dirty="0">
                          <a:solidFill>
                            <a:schemeClr val="dk1"/>
                          </a:solidFill>
                          <a:effectLst/>
                          <a:latin typeface="Minion Pro" panose="02040503050201020203" pitchFamily="18" charset="0"/>
                          <a:ea typeface="+mn-ea"/>
                          <a:cs typeface="+mn-cs"/>
                        </a:rPr>
                        <a:t> </a:t>
                      </a:r>
                      <a:r>
                        <a:rPr lang="en-US" sz="1000" b="0" i="0" kern="1200" dirty="0">
                          <a:solidFill>
                            <a:schemeClr val="dk1"/>
                          </a:solidFill>
                          <a:effectLst/>
                          <a:latin typeface="Minion Pro" panose="02040503050201020203" pitchFamily="18" charset="0"/>
                          <a:ea typeface="+mn-ea"/>
                          <a:cs typeface="+mn-cs"/>
                        </a:rPr>
                        <a:t>contains more than 80 assignments hand-picked from the d.school's history by executive director Sarah Stein Rosenberg form some of the world's most inventive and unconventional minds, including d.school and IDEO founder David Kelley, 'Readymade' magazine founder Grace Hawthorne, innovative choreographer Aleta Hayes, Google chief innovation evangelist Frederik Pferdt, and more.</a:t>
                      </a:r>
                    </a:p>
                    <a:p>
                      <a:r>
                        <a:rPr lang="en-US" sz="1000" b="0" i="0" kern="1200" dirty="0">
                          <a:solidFill>
                            <a:schemeClr val="dk1"/>
                          </a:solidFill>
                          <a:effectLst/>
                          <a:latin typeface="Minion Pro" panose="02040503050201020203" pitchFamily="18" charset="0"/>
                          <a:ea typeface="+mn-ea"/>
                          <a:cs typeface="+mn-cs"/>
                        </a:rPr>
                        <a:t>                                                                                                                        (Source: Goodreads.com)</a:t>
                      </a:r>
                      <a:endParaRPr lang="en-US" sz="1000" dirty="0">
                        <a:latin typeface="Minion Pro" panose="02040503050201020203" pitchFamily="18" charset="0"/>
                      </a:endParaRPr>
                    </a:p>
                  </a:txBody>
                  <a:tcPr>
                    <a:solidFill>
                      <a:schemeClr val="bg1">
                        <a:lumMod val="85000"/>
                      </a:schemeClr>
                    </a:solidFill>
                  </a:tcPr>
                </a:tc>
                <a:extLst>
                  <a:ext uri="{0D108BD9-81ED-4DB2-BD59-A6C34878D82A}">
                    <a16:rowId xmlns:a16="http://schemas.microsoft.com/office/drawing/2014/main" val="2974048343"/>
                  </a:ext>
                </a:extLst>
              </a:tr>
              <a:tr h="370840">
                <a:tc>
                  <a:txBody>
                    <a:bodyPr/>
                    <a:lstStyle/>
                    <a:p>
                      <a:r>
                        <a:rPr lang="en-US" sz="1200" b="1" i="0" kern="1200" dirty="0">
                          <a:solidFill>
                            <a:schemeClr val="dk1"/>
                          </a:solidFill>
                          <a:effectLst/>
                          <a:latin typeface="Minion Pro" panose="02040503050201020203" pitchFamily="18" charset="0"/>
                          <a:ea typeface="+mn-ea"/>
                          <a:cs typeface="+mn-cs"/>
                        </a:rPr>
                        <a:t>Reimagining Management: Putting Process at the Center of Business Management</a:t>
                      </a:r>
                    </a:p>
                    <a:p>
                      <a:endParaRPr lang="en-US" sz="1200" b="1" i="1" kern="1200" dirty="0">
                        <a:solidFill>
                          <a:schemeClr val="dk1"/>
                        </a:solidFill>
                        <a:effectLst/>
                        <a:latin typeface="Minion Pro" panose="02040503050201020203" pitchFamily="18" charset="0"/>
                        <a:ea typeface="+mn-ea"/>
                        <a:cs typeface="+mn-cs"/>
                      </a:endParaRPr>
                    </a:p>
                    <a:p>
                      <a:endParaRPr lang="en-US" sz="1200" b="1" i="1" kern="1200" dirty="0">
                        <a:solidFill>
                          <a:schemeClr val="dk1"/>
                        </a:solidFill>
                        <a:effectLst/>
                        <a:latin typeface="Minion Pro" panose="02040503050201020203" pitchFamily="18" charset="0"/>
                        <a:ea typeface="+mn-ea"/>
                        <a:cs typeface="+mn-cs"/>
                      </a:endParaRPr>
                    </a:p>
                    <a:p>
                      <a:endParaRPr lang="en-US" sz="1200" b="1" i="1" kern="1200" dirty="0">
                        <a:solidFill>
                          <a:schemeClr val="dk1"/>
                        </a:solidFill>
                        <a:effectLst/>
                        <a:latin typeface="Minion Pro" panose="02040503050201020203" pitchFamily="18" charset="0"/>
                        <a:ea typeface="+mn-ea"/>
                        <a:cs typeface="+mn-cs"/>
                      </a:endParaRPr>
                    </a:p>
                    <a:p>
                      <a:endParaRPr lang="en-US" sz="1200" b="1" i="1" kern="1200" dirty="0">
                        <a:solidFill>
                          <a:schemeClr val="dk1"/>
                        </a:solidFill>
                        <a:effectLst/>
                        <a:latin typeface="Minion Pro" panose="02040503050201020203" pitchFamily="18" charset="0"/>
                        <a:ea typeface="+mn-ea"/>
                        <a:cs typeface="+mn-cs"/>
                      </a:endParaRPr>
                    </a:p>
                    <a:p>
                      <a:endParaRPr lang="en-US" sz="1200" b="1" dirty="0">
                        <a:latin typeface="Minion Pro" panose="02040503050201020203" pitchFamily="18" charset="0"/>
                      </a:endParaRPr>
                    </a:p>
                  </a:txBody>
                  <a:tcPr>
                    <a:solidFill>
                      <a:schemeClr val="bg1">
                        <a:lumMod val="85000"/>
                      </a:schemeClr>
                    </a:solidFill>
                  </a:tcPr>
                </a:tc>
                <a:tc>
                  <a:txBody>
                    <a:bodyPr/>
                    <a:lstStyle/>
                    <a:p>
                      <a:r>
                        <a:rPr lang="en-US" sz="1200" b="0" i="0" kern="1200" dirty="0">
                          <a:solidFill>
                            <a:schemeClr val="dk1"/>
                          </a:solidFill>
                          <a:effectLst/>
                          <a:latin typeface="Minion Pro" panose="02040503050201020203" pitchFamily="18" charset="0"/>
                          <a:ea typeface="+mn-ea"/>
                          <a:cs typeface="+mn-cs"/>
                        </a:rPr>
                        <a:t>Roger Tregear</a:t>
                      </a:r>
                      <a:endParaRPr lang="en-US" sz="1200" b="0" dirty="0">
                        <a:latin typeface="Minion Pro" panose="02040503050201020203" pitchFamily="18" charset="0"/>
                      </a:endParaRPr>
                    </a:p>
                  </a:txBody>
                  <a:tcPr>
                    <a:solidFill>
                      <a:schemeClr val="bg1">
                        <a:lumMod val="85000"/>
                      </a:schemeClr>
                    </a:solidFill>
                  </a:tcPr>
                </a:tc>
                <a:tc>
                  <a:txBody>
                    <a:bodyPr/>
                    <a:lstStyle/>
                    <a:p>
                      <a:r>
                        <a:rPr lang="en-US" sz="1000" kern="1200" dirty="0">
                          <a:solidFill>
                            <a:schemeClr val="dk1"/>
                          </a:solidFill>
                          <a:latin typeface="Minion Pro" panose="02040503050201020203" pitchFamily="18" charset="0"/>
                          <a:ea typeface="+mn-ea"/>
                          <a:cs typeface="+mn-cs"/>
                        </a:rPr>
                        <a:t>This book provides a practical explanation of the theory, practice, and benefits of process-based management. Reviewers from across the globe have praised this book: "superb reference book that shows how to establish and implement BPM in any organization", "modern classic for the BPM space!', "Roger has unlocked the mystery of business process management", "Reimagining Management defines the missing link". </a:t>
                      </a:r>
                    </a:p>
                    <a:p>
                      <a:endParaRPr lang="en-US" sz="1000" kern="1200" dirty="0">
                        <a:solidFill>
                          <a:schemeClr val="dk1"/>
                        </a:solidFill>
                        <a:latin typeface="Minion Pro" panose="02040503050201020203" pitchFamily="18" charset="0"/>
                        <a:ea typeface="+mn-ea"/>
                        <a:cs typeface="+mn-cs"/>
                      </a:endParaRPr>
                    </a:p>
                    <a:p>
                      <a:r>
                        <a:rPr lang="en-US" sz="1000" kern="1200" dirty="0">
                          <a:solidFill>
                            <a:schemeClr val="dk1"/>
                          </a:solidFill>
                          <a:latin typeface="Minion Pro" panose="02040503050201020203" pitchFamily="18" charset="0"/>
                          <a:ea typeface="+mn-ea"/>
                          <a:cs typeface="+mn-cs"/>
                        </a:rPr>
                        <a:t>Organizations need to step back from day-to-day functional issues and reimagine themselves as value-creation and delivery flows. Management needs its own disruption; the first transformation required is of management itself. A core principle of Reimagining Management is the primacy of process. This principle says that the only way any organization can create, accumulate, and deliver value to its customers, itself, and other stakeholders, is through collaboration across the organization. </a:t>
                      </a:r>
                    </a:p>
                    <a:p>
                      <a:endParaRPr lang="en-US" sz="1000" kern="1200" dirty="0">
                        <a:solidFill>
                          <a:schemeClr val="dk1"/>
                        </a:solidFill>
                        <a:latin typeface="Minion Pro" panose="02040503050201020203" pitchFamily="18" charset="0"/>
                        <a:ea typeface="+mn-ea"/>
                        <a:cs typeface="+mn-cs"/>
                      </a:endParaRPr>
                    </a:p>
                    <a:p>
                      <a:r>
                        <a:rPr lang="en-US" sz="1000" b="1" i="1" kern="1200" dirty="0">
                          <a:solidFill>
                            <a:schemeClr val="dk1"/>
                          </a:solidFill>
                          <a:latin typeface="Minion Pro" panose="02040503050201020203" pitchFamily="18" charset="0"/>
                          <a:ea typeface="+mn-ea"/>
                          <a:cs typeface="+mn-cs"/>
                        </a:rPr>
                        <a:t>Reimagining Management</a:t>
                      </a:r>
                      <a:r>
                        <a:rPr lang="en-US" sz="1000" kern="1200" dirty="0">
                          <a:solidFill>
                            <a:schemeClr val="dk1"/>
                          </a:solidFill>
                          <a:latin typeface="Minion Pro" panose="02040503050201020203" pitchFamily="18" charset="0"/>
                          <a:ea typeface="+mn-ea"/>
                          <a:cs typeface="+mn-cs"/>
                        </a:rPr>
                        <a:t> introduces the concepts of the 7 Enablers of BPM and the Tregear Circles as part of a practical framework for the positive and controlled evolution of management practice; an approach to organizational management that focuses on the creation, accumulation, and delivery of value to customers and other stakeholders. </a:t>
                      </a:r>
                    </a:p>
                    <a:p>
                      <a:r>
                        <a:rPr lang="en-US" sz="1000" b="0" i="0" kern="1200" dirty="0">
                          <a:solidFill>
                            <a:schemeClr val="dk1"/>
                          </a:solidFill>
                          <a:effectLst/>
                          <a:latin typeface="Minion Pro" panose="02040503050201020203" pitchFamily="18" charset="0"/>
                          <a:ea typeface="+mn-ea"/>
                          <a:cs typeface="+mn-cs"/>
                        </a:rPr>
                        <a:t>                                                                                                                        (Source: Goodreads.com)</a:t>
                      </a:r>
                    </a:p>
                    <a:p>
                      <a:endParaRPr lang="en-US" sz="400" dirty="0">
                        <a:latin typeface="Minion Pro" panose="02040503050201020203" pitchFamily="18" charset="0"/>
                      </a:endParaRPr>
                    </a:p>
                  </a:txBody>
                  <a:tcPr>
                    <a:solidFill>
                      <a:schemeClr val="bg1">
                        <a:lumMod val="85000"/>
                      </a:schemeClr>
                    </a:solidFill>
                  </a:tcPr>
                </a:tc>
                <a:extLst>
                  <a:ext uri="{0D108BD9-81ED-4DB2-BD59-A6C34878D82A}">
                    <a16:rowId xmlns:a16="http://schemas.microsoft.com/office/drawing/2014/main" val="777069424"/>
                  </a:ext>
                </a:extLst>
              </a:tr>
            </a:tbl>
          </a:graphicData>
        </a:graphic>
      </p:graphicFrame>
      <p:pic>
        <p:nvPicPr>
          <p:cNvPr id="9" name="Picture 8" descr="Book Cover">
            <a:extLst>
              <a:ext uri="{FF2B5EF4-FFF2-40B4-BE49-F238E27FC236}">
                <a16:creationId xmlns:a16="http://schemas.microsoft.com/office/drawing/2014/main" id="{F8B68099-DF9C-46EC-AA86-90F33C3830A8}"/>
              </a:ext>
            </a:extLst>
          </p:cNvPr>
          <p:cNvPicPr>
            <a:picLocks noChangeAspect="1"/>
          </p:cNvPicPr>
          <p:nvPr/>
        </p:nvPicPr>
        <p:blipFill rotWithShape="1">
          <a:blip r:embed="rId3"/>
          <a:srcRect l="17867" t="45257" r="71618" b="34228"/>
          <a:stretch/>
        </p:blipFill>
        <p:spPr>
          <a:xfrm>
            <a:off x="719418" y="1554333"/>
            <a:ext cx="1203510" cy="1519440"/>
          </a:xfrm>
          <a:prstGeom prst="rect">
            <a:avLst/>
          </a:prstGeom>
        </p:spPr>
      </p:pic>
      <p:pic>
        <p:nvPicPr>
          <p:cNvPr id="14" name="Picture 13" descr="Book cover">
            <a:extLst>
              <a:ext uri="{FF2B5EF4-FFF2-40B4-BE49-F238E27FC236}">
                <a16:creationId xmlns:a16="http://schemas.microsoft.com/office/drawing/2014/main" id="{9CBA3D70-8D16-49AE-ABB5-079740AFAC23}"/>
              </a:ext>
            </a:extLst>
          </p:cNvPr>
          <p:cNvPicPr>
            <a:picLocks noChangeAspect="1"/>
          </p:cNvPicPr>
          <p:nvPr/>
        </p:nvPicPr>
        <p:blipFill rotWithShape="1">
          <a:blip r:embed="rId4"/>
          <a:srcRect l="17935" t="45815" r="71807" b="32314"/>
          <a:stretch/>
        </p:blipFill>
        <p:spPr>
          <a:xfrm>
            <a:off x="679077" y="4048532"/>
            <a:ext cx="1284193" cy="1686639"/>
          </a:xfrm>
          <a:prstGeom prst="rect">
            <a:avLst/>
          </a:prstGeom>
        </p:spPr>
      </p:pic>
      <p:pic>
        <p:nvPicPr>
          <p:cNvPr id="11" name="Picture 10">
            <a:extLst>
              <a:ext uri="{FF2B5EF4-FFF2-40B4-BE49-F238E27FC236}">
                <a16:creationId xmlns:a16="http://schemas.microsoft.com/office/drawing/2014/main" id="{C6E1C501-075D-4928-B71D-4BBC9C52C66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22694" y="6128363"/>
            <a:ext cx="1596190" cy="707462"/>
          </a:xfrm>
          <a:prstGeom prst="rect">
            <a:avLst/>
          </a:prstGeom>
        </p:spPr>
      </p:pic>
    </p:spTree>
    <p:extLst>
      <p:ext uri="{BB962C8B-B14F-4D97-AF65-F5344CB8AC3E}">
        <p14:creationId xmlns:p14="http://schemas.microsoft.com/office/powerpoint/2010/main" val="3544749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1C81A-66B9-4A01-B95C-868BBBF64E6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8" name="Title 4">
            <a:extLst>
              <a:ext uri="{FF2B5EF4-FFF2-40B4-BE49-F238E27FC236}">
                <a16:creationId xmlns:a16="http://schemas.microsoft.com/office/drawing/2014/main" id="{5A0F21E4-00AB-43A3-BF03-0AAA3D1C8D8E}"/>
              </a:ext>
              <a:ext uri="{C183D7F6-B498-43B3-948B-1728B52AA6E4}">
                <adec:decorative xmlns:adec="http://schemas.microsoft.com/office/drawing/2017/decorative" val="0"/>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4)</a:t>
            </a:r>
          </a:p>
        </p:txBody>
      </p:sp>
      <p:graphicFrame>
        <p:nvGraphicFramePr>
          <p:cNvPr id="2" name="Table 5">
            <a:extLst>
              <a:ext uri="{FF2B5EF4-FFF2-40B4-BE49-F238E27FC236}">
                <a16:creationId xmlns:a16="http://schemas.microsoft.com/office/drawing/2014/main" id="{7636D664-B287-4082-9433-49A798733925}"/>
              </a:ext>
            </a:extLst>
          </p:cNvPr>
          <p:cNvGraphicFramePr>
            <a:graphicFrameLocks noGrp="1"/>
          </p:cNvGraphicFramePr>
          <p:nvPr>
            <p:extLst>
              <p:ext uri="{D42A27DB-BD31-4B8C-83A1-F6EECF244321}">
                <p14:modId xmlns:p14="http://schemas.microsoft.com/office/powerpoint/2010/main" val="3072491759"/>
              </p:ext>
            </p:extLst>
          </p:nvPr>
        </p:nvGraphicFramePr>
        <p:xfrm>
          <a:off x="458934" y="707528"/>
          <a:ext cx="8313407" cy="4942840"/>
        </p:xfrm>
        <a:graphic>
          <a:graphicData uri="http://schemas.openxmlformats.org/drawingml/2006/table">
            <a:tbl>
              <a:tblPr firstRow="1" bandRow="1">
                <a:tableStyleId>{21E4AEA4-8DFA-4A89-87EB-49C32662AFE0}</a:tableStyleId>
              </a:tblPr>
              <a:tblGrid>
                <a:gridCol w="1894909">
                  <a:extLst>
                    <a:ext uri="{9D8B030D-6E8A-4147-A177-3AD203B41FA5}">
                      <a16:colId xmlns:a16="http://schemas.microsoft.com/office/drawing/2014/main" val="1643027888"/>
                    </a:ext>
                  </a:extLst>
                </a:gridCol>
                <a:gridCol w="1492536">
                  <a:extLst>
                    <a:ext uri="{9D8B030D-6E8A-4147-A177-3AD203B41FA5}">
                      <a16:colId xmlns:a16="http://schemas.microsoft.com/office/drawing/2014/main" val="1897614345"/>
                    </a:ext>
                  </a:extLst>
                </a:gridCol>
                <a:gridCol w="4925962">
                  <a:extLst>
                    <a:ext uri="{9D8B030D-6E8A-4147-A177-3AD203B41FA5}">
                      <a16:colId xmlns:a16="http://schemas.microsoft.com/office/drawing/2014/main" val="3372255646"/>
                    </a:ext>
                  </a:extLst>
                </a:gridCol>
              </a:tblGrid>
              <a:tr h="370840">
                <a:tc>
                  <a:txBody>
                    <a:bodyPr/>
                    <a:lstStyle/>
                    <a:p>
                      <a:pPr algn="ctr"/>
                      <a:r>
                        <a:rPr lang="en-US" sz="1200" dirty="0">
                          <a:latin typeface="Minion Pro" panose="02040503050201020203" pitchFamily="18" charset="0"/>
                        </a:rPr>
                        <a:t>Book or Article</a:t>
                      </a:r>
                    </a:p>
                  </a:txBody>
                  <a:tcPr>
                    <a:solidFill>
                      <a:srgbClr val="9E1B32"/>
                    </a:solidFill>
                  </a:tcPr>
                </a:tc>
                <a:tc>
                  <a:txBody>
                    <a:bodyPr/>
                    <a:lstStyle/>
                    <a:p>
                      <a:pPr algn="ctr"/>
                      <a:r>
                        <a:rPr lang="en-US" sz="1200" b="0" dirty="0">
                          <a:latin typeface="Minion Pro" panose="02040503050201020203" pitchFamily="18" charset="0"/>
                        </a:rPr>
                        <a:t>Author</a:t>
                      </a:r>
                    </a:p>
                  </a:txBody>
                  <a:tcPr>
                    <a:solidFill>
                      <a:srgbClr val="9E1B32"/>
                    </a:solidFill>
                  </a:tcPr>
                </a:tc>
                <a:tc>
                  <a:txBody>
                    <a:bodyPr/>
                    <a:lstStyle/>
                    <a:p>
                      <a:pPr algn="ctr"/>
                      <a:r>
                        <a:rPr lang="en-US" sz="1200" dirty="0">
                          <a:latin typeface="Minion Pro" panose="02040503050201020203" pitchFamily="18" charset="0"/>
                        </a:rPr>
                        <a:t>Abstract</a:t>
                      </a:r>
                    </a:p>
                  </a:txBody>
                  <a:tcPr>
                    <a:solidFill>
                      <a:srgbClr val="9E1B32"/>
                    </a:solidFill>
                  </a:tcPr>
                </a:tc>
                <a:extLst>
                  <a:ext uri="{0D108BD9-81ED-4DB2-BD59-A6C34878D82A}">
                    <a16:rowId xmlns:a16="http://schemas.microsoft.com/office/drawing/2014/main" val="318165262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dk1"/>
                          </a:solidFill>
                          <a:effectLst/>
                          <a:latin typeface="Minion Pro" panose="02040503050201020203" pitchFamily="18" charset="0"/>
                          <a:ea typeface="+mn-ea"/>
                          <a:cs typeface="+mn-cs"/>
                        </a:rPr>
                        <a:t>Motivating People Starts With Having the Right Attitude. </a:t>
                      </a:r>
                      <a:r>
                        <a:rPr lang="en-US" sz="1200" b="0" i="0" kern="1200" dirty="0">
                          <a:solidFill>
                            <a:schemeClr val="dk1"/>
                          </a:solidFill>
                          <a:effectLst/>
                          <a:latin typeface="Minion Pro" panose="02040503050201020203" pitchFamily="18" charset="0"/>
                          <a:ea typeface="+mn-ea"/>
                          <a:cs typeface="+mn-cs"/>
                        </a:rPr>
                        <a:t>Harvard Business Review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1"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1"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1"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1"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Minion Pro" panose="02040503050201020203" pitchFamily="18" charset="0"/>
                        </a:rPr>
                        <a:t>Monique </a:t>
                      </a:r>
                      <a:r>
                        <a:rPr lang="en-US" sz="1200" b="0" dirty="0" err="1">
                          <a:latin typeface="Minion Pro" panose="02040503050201020203" pitchFamily="18" charset="0"/>
                        </a:rPr>
                        <a:t>Valcour</a:t>
                      </a:r>
                      <a:endParaRPr lang="en-US" sz="1200" b="0" dirty="0">
                        <a:latin typeface="Minion Pro" panose="02040503050201020203" pitchFamily="18" charset="0"/>
                      </a:endParaRPr>
                    </a:p>
                  </a:txBody>
                  <a:tcPr>
                    <a:solidFill>
                      <a:schemeClr val="bg1">
                        <a:lumMod val="85000"/>
                      </a:schemeClr>
                    </a:solidFill>
                  </a:tcPr>
                </a:tc>
                <a:tc>
                  <a:txBody>
                    <a:bodyPr/>
                    <a:lstStyle/>
                    <a:p>
                      <a:r>
                        <a:rPr lang="en-US" sz="1100" dirty="0">
                          <a:latin typeface="Minion Pro" panose="02040503050201020203" pitchFamily="18" charset="0"/>
                        </a:rPr>
                        <a:t>Article about Leading Teams via Motivation.</a:t>
                      </a:r>
                    </a:p>
                    <a:p>
                      <a:endParaRPr lang="en-US" sz="1200" dirty="0">
                        <a:latin typeface="Minion Pro" panose="02040503050201020203" pitchFamily="18" charset="0"/>
                      </a:endParaRPr>
                    </a:p>
                    <a:p>
                      <a:r>
                        <a:rPr lang="en-US" sz="1200" dirty="0">
                          <a:hlinkClick r:id="rId3"/>
                        </a:rPr>
                        <a:t>Motivating People Starts with Having the Right Attitude (hbr.org)</a:t>
                      </a:r>
                      <a:endParaRPr lang="en-US" sz="1200" dirty="0">
                        <a:latin typeface="Minion Pro" panose="02040503050201020203" pitchFamily="18" charset="0"/>
                      </a:endParaRPr>
                    </a:p>
                  </a:txBody>
                  <a:tcPr>
                    <a:solidFill>
                      <a:schemeClr val="bg1">
                        <a:lumMod val="85000"/>
                      </a:schemeClr>
                    </a:solidFill>
                  </a:tcPr>
                </a:tc>
                <a:extLst>
                  <a:ext uri="{0D108BD9-81ED-4DB2-BD59-A6C34878D82A}">
                    <a16:rowId xmlns:a16="http://schemas.microsoft.com/office/drawing/2014/main" val="77706942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dk1"/>
                          </a:solidFill>
                          <a:effectLst/>
                          <a:latin typeface="Minion Pro" panose="02040503050201020203" pitchFamily="18" charset="0"/>
                          <a:ea typeface="+mn-ea"/>
                          <a:cs typeface="+mn-cs"/>
                        </a:rPr>
                        <a:t>Leading Change: Why Transformation Efforts Fail. </a:t>
                      </a:r>
                      <a:r>
                        <a:rPr lang="en-US" sz="1200" b="0" i="0" kern="1200" dirty="0">
                          <a:solidFill>
                            <a:schemeClr val="dk1"/>
                          </a:solidFill>
                          <a:effectLst/>
                          <a:latin typeface="Minion Pro" panose="02040503050201020203" pitchFamily="18" charset="0"/>
                          <a:ea typeface="+mn-ea"/>
                          <a:cs typeface="+mn-cs"/>
                        </a:rPr>
                        <a:t>Harvard Business Review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1"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inion Pro" panose="02040503050201020203" pitchFamily="18" charset="0"/>
                        <a:ea typeface="+mn-ea"/>
                        <a:cs typeface="+mn-cs"/>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Minion Pro" panose="02040503050201020203" pitchFamily="18" charset="0"/>
                        </a:rPr>
                        <a:t>John P. Kotter</a:t>
                      </a:r>
                    </a:p>
                  </a:txBody>
                  <a:tcPr>
                    <a:solidFill>
                      <a:schemeClr val="bg1">
                        <a:lumMod val="85000"/>
                      </a:schemeClr>
                    </a:solidFill>
                  </a:tcPr>
                </a:tc>
                <a:tc>
                  <a:txBody>
                    <a:bodyPr/>
                    <a:lstStyle/>
                    <a:p>
                      <a:r>
                        <a:rPr lang="en-US" sz="1100" dirty="0">
                          <a:latin typeface="Minion Pro" panose="02040503050201020203" pitchFamily="18" charset="0"/>
                        </a:rPr>
                        <a:t>Article that </a:t>
                      </a:r>
                      <a:r>
                        <a:rPr lang="en-US" sz="1100" kern="1200" dirty="0">
                          <a:solidFill>
                            <a:schemeClr val="dk1"/>
                          </a:solidFill>
                          <a:latin typeface="Minion Pro" panose="02040503050201020203" pitchFamily="18" charset="0"/>
                          <a:ea typeface="+mn-ea"/>
                          <a:cs typeface="+mn-cs"/>
                        </a:rPr>
                        <a:t>shares the results of Kotter observations on leading organizational change, outlining the eight largest errors that can doom these efforts and explaining the critical lessons that make for successful change in your organization.</a:t>
                      </a:r>
                    </a:p>
                    <a:p>
                      <a:r>
                        <a:rPr lang="en-US" sz="1100" b="0" i="0" kern="1200" dirty="0">
                          <a:solidFill>
                            <a:schemeClr val="dk1"/>
                          </a:solidFill>
                          <a:effectLst/>
                          <a:latin typeface="Minion Pro" panose="02040503050201020203" pitchFamily="18" charset="0"/>
                          <a:ea typeface="+mn-ea"/>
                          <a:cs typeface="+mn-cs"/>
                        </a:rPr>
                        <a:t>                                                                                                        (Source: Goodreads.com)</a:t>
                      </a:r>
                    </a:p>
                    <a:p>
                      <a:endParaRPr lang="en-US" sz="1200" b="0" i="0" kern="1200" dirty="0">
                        <a:solidFill>
                          <a:schemeClr val="dk1"/>
                        </a:solidFill>
                        <a:effectLst/>
                        <a:latin typeface="Minion Pro" panose="02040503050201020203" pitchFamily="18" charset="0"/>
                        <a:ea typeface="+mn-ea"/>
                        <a:cs typeface="+mn-cs"/>
                      </a:endParaRPr>
                    </a:p>
                    <a:p>
                      <a:r>
                        <a:rPr lang="en-US" sz="1200" dirty="0">
                          <a:hlinkClick r:id="rId4"/>
                        </a:rPr>
                        <a:t>Leading Change: Why Transformation Efforts Fail (hbr.org)</a:t>
                      </a:r>
                      <a:endParaRPr lang="en-US" sz="1200" dirty="0"/>
                    </a:p>
                    <a:p>
                      <a:endParaRPr lang="en-US" sz="1200" kern="1200" dirty="0">
                        <a:solidFill>
                          <a:schemeClr val="dk1"/>
                        </a:solidFill>
                        <a:latin typeface="Minion Pro" panose="02040503050201020203" pitchFamily="18" charset="0"/>
                        <a:ea typeface="+mn-ea"/>
                        <a:cs typeface="+mn-cs"/>
                      </a:endParaRPr>
                    </a:p>
                    <a:p>
                      <a:endParaRPr lang="en-US" sz="1200" kern="1200" dirty="0">
                        <a:solidFill>
                          <a:schemeClr val="dk1"/>
                        </a:solidFill>
                        <a:latin typeface="Minion Pro" panose="02040503050201020203" pitchFamily="18" charset="0"/>
                        <a:ea typeface="+mn-ea"/>
                        <a:cs typeface="+mn-cs"/>
                      </a:endParaRPr>
                    </a:p>
                  </a:txBody>
                  <a:tcPr>
                    <a:solidFill>
                      <a:schemeClr val="bg1">
                        <a:lumMod val="85000"/>
                      </a:schemeClr>
                    </a:solidFill>
                  </a:tcPr>
                </a:tc>
                <a:extLst>
                  <a:ext uri="{0D108BD9-81ED-4DB2-BD59-A6C34878D82A}">
                    <a16:rowId xmlns:a16="http://schemas.microsoft.com/office/drawing/2014/main" val="1796327558"/>
                  </a:ext>
                </a:extLst>
              </a:tr>
            </a:tbl>
          </a:graphicData>
        </a:graphic>
      </p:graphicFrame>
      <p:pic>
        <p:nvPicPr>
          <p:cNvPr id="11" name="Picture 10" descr="Book cover">
            <a:extLst>
              <a:ext uri="{FF2B5EF4-FFF2-40B4-BE49-F238E27FC236}">
                <a16:creationId xmlns:a16="http://schemas.microsoft.com/office/drawing/2014/main" id="{35A0B3C1-8955-4DEB-A134-CE6806B9068A}"/>
              </a:ext>
            </a:extLst>
          </p:cNvPr>
          <p:cNvPicPr>
            <a:picLocks noChangeAspect="1"/>
          </p:cNvPicPr>
          <p:nvPr/>
        </p:nvPicPr>
        <p:blipFill rotWithShape="1">
          <a:blip r:embed="rId5"/>
          <a:srcRect l="29559" t="27941" r="31228" b="8743"/>
          <a:stretch/>
        </p:blipFill>
        <p:spPr>
          <a:xfrm>
            <a:off x="787906" y="1916171"/>
            <a:ext cx="1061834" cy="1277505"/>
          </a:xfrm>
          <a:prstGeom prst="rect">
            <a:avLst/>
          </a:prstGeom>
        </p:spPr>
      </p:pic>
      <p:pic>
        <p:nvPicPr>
          <p:cNvPr id="13" name="Picture 12" descr="Book cover">
            <a:extLst>
              <a:ext uri="{FF2B5EF4-FFF2-40B4-BE49-F238E27FC236}">
                <a16:creationId xmlns:a16="http://schemas.microsoft.com/office/drawing/2014/main" id="{50B7EE4E-0892-428C-9D46-37472F692439}"/>
              </a:ext>
            </a:extLst>
          </p:cNvPr>
          <p:cNvPicPr>
            <a:picLocks noChangeAspect="1"/>
          </p:cNvPicPr>
          <p:nvPr/>
        </p:nvPicPr>
        <p:blipFill rotWithShape="1">
          <a:blip r:embed="rId6"/>
          <a:srcRect l="17721" t="58162" r="71342" b="18014"/>
          <a:stretch/>
        </p:blipFill>
        <p:spPr>
          <a:xfrm>
            <a:off x="787906" y="4174427"/>
            <a:ext cx="1105152" cy="1325968"/>
          </a:xfrm>
          <a:prstGeom prst="rect">
            <a:avLst/>
          </a:prstGeom>
        </p:spPr>
      </p:pic>
      <p:pic>
        <p:nvPicPr>
          <p:cNvPr id="10" name="Picture 9">
            <a:extLst>
              <a:ext uri="{FF2B5EF4-FFF2-40B4-BE49-F238E27FC236}">
                <a16:creationId xmlns:a16="http://schemas.microsoft.com/office/drawing/2014/main" id="{5915C644-BCA0-4FC1-8A9A-007466CCC31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122694" y="6128363"/>
            <a:ext cx="1596190" cy="707462"/>
          </a:xfrm>
          <a:prstGeom prst="rect">
            <a:avLst/>
          </a:prstGeom>
        </p:spPr>
      </p:pic>
    </p:spTree>
    <p:extLst>
      <p:ext uri="{BB962C8B-B14F-4D97-AF65-F5344CB8AC3E}">
        <p14:creationId xmlns:p14="http://schemas.microsoft.com/office/powerpoint/2010/main" val="2214431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1C81A-66B9-4A01-B95C-868BBBF64E6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8" name="Title 4">
            <a:extLst>
              <a:ext uri="{FF2B5EF4-FFF2-40B4-BE49-F238E27FC236}">
                <a16:creationId xmlns:a16="http://schemas.microsoft.com/office/drawing/2014/main" id="{5A0F21E4-00AB-43A3-BF03-0AAA3D1C8D8E}"/>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5)</a:t>
            </a:r>
          </a:p>
        </p:txBody>
      </p:sp>
      <p:graphicFrame>
        <p:nvGraphicFramePr>
          <p:cNvPr id="2" name="Table 5">
            <a:extLst>
              <a:ext uri="{FF2B5EF4-FFF2-40B4-BE49-F238E27FC236}">
                <a16:creationId xmlns:a16="http://schemas.microsoft.com/office/drawing/2014/main" id="{7636D664-B287-4082-9433-49A798733925}"/>
              </a:ext>
            </a:extLst>
          </p:cNvPr>
          <p:cNvGraphicFramePr>
            <a:graphicFrameLocks noGrp="1"/>
          </p:cNvGraphicFramePr>
          <p:nvPr>
            <p:extLst>
              <p:ext uri="{D42A27DB-BD31-4B8C-83A1-F6EECF244321}">
                <p14:modId xmlns:p14="http://schemas.microsoft.com/office/powerpoint/2010/main" val="2135832593"/>
              </p:ext>
            </p:extLst>
          </p:nvPr>
        </p:nvGraphicFramePr>
        <p:xfrm>
          <a:off x="458934" y="640288"/>
          <a:ext cx="8313407" cy="5486945"/>
        </p:xfrm>
        <a:graphic>
          <a:graphicData uri="http://schemas.openxmlformats.org/drawingml/2006/table">
            <a:tbl>
              <a:tblPr firstRow="1" bandRow="1">
                <a:tableStyleId>{21E4AEA4-8DFA-4A89-87EB-49C32662AFE0}</a:tableStyleId>
              </a:tblPr>
              <a:tblGrid>
                <a:gridCol w="1894909">
                  <a:extLst>
                    <a:ext uri="{9D8B030D-6E8A-4147-A177-3AD203B41FA5}">
                      <a16:colId xmlns:a16="http://schemas.microsoft.com/office/drawing/2014/main" val="1643027888"/>
                    </a:ext>
                  </a:extLst>
                </a:gridCol>
                <a:gridCol w="1492536">
                  <a:extLst>
                    <a:ext uri="{9D8B030D-6E8A-4147-A177-3AD203B41FA5}">
                      <a16:colId xmlns:a16="http://schemas.microsoft.com/office/drawing/2014/main" val="1897614345"/>
                    </a:ext>
                  </a:extLst>
                </a:gridCol>
                <a:gridCol w="4925962">
                  <a:extLst>
                    <a:ext uri="{9D8B030D-6E8A-4147-A177-3AD203B41FA5}">
                      <a16:colId xmlns:a16="http://schemas.microsoft.com/office/drawing/2014/main" val="3372255646"/>
                    </a:ext>
                  </a:extLst>
                </a:gridCol>
              </a:tblGrid>
              <a:tr h="366305">
                <a:tc>
                  <a:txBody>
                    <a:bodyPr/>
                    <a:lstStyle/>
                    <a:p>
                      <a:pPr algn="ctr"/>
                      <a:r>
                        <a:rPr lang="en-US" sz="1200" dirty="0">
                          <a:latin typeface="Minion Pro" panose="02040503050201020203" pitchFamily="18" charset="0"/>
                        </a:rPr>
                        <a:t>Book or Article</a:t>
                      </a:r>
                    </a:p>
                  </a:txBody>
                  <a:tcPr>
                    <a:solidFill>
                      <a:srgbClr val="9E1B32"/>
                    </a:solidFill>
                  </a:tcPr>
                </a:tc>
                <a:tc>
                  <a:txBody>
                    <a:bodyPr/>
                    <a:lstStyle/>
                    <a:p>
                      <a:pPr algn="ctr"/>
                      <a:r>
                        <a:rPr lang="en-US" sz="1200" b="0" dirty="0">
                          <a:latin typeface="Minion Pro" panose="02040503050201020203" pitchFamily="18" charset="0"/>
                        </a:rPr>
                        <a:t>Author(s)</a:t>
                      </a:r>
                    </a:p>
                  </a:txBody>
                  <a:tcPr>
                    <a:solidFill>
                      <a:srgbClr val="9E1B32"/>
                    </a:solidFill>
                  </a:tcPr>
                </a:tc>
                <a:tc>
                  <a:txBody>
                    <a:bodyPr/>
                    <a:lstStyle/>
                    <a:p>
                      <a:pPr algn="ctr"/>
                      <a:r>
                        <a:rPr lang="en-US" sz="1200" dirty="0">
                          <a:latin typeface="Minion Pro" panose="02040503050201020203" pitchFamily="18" charset="0"/>
                        </a:rPr>
                        <a:t>Abstract</a:t>
                      </a:r>
                    </a:p>
                  </a:txBody>
                  <a:tcPr>
                    <a:solidFill>
                      <a:srgbClr val="9E1B32"/>
                    </a:solidFill>
                  </a:tcPr>
                </a:tc>
                <a:extLst>
                  <a:ext uri="{0D108BD9-81ED-4DB2-BD59-A6C34878D82A}">
                    <a16:rowId xmlns:a16="http://schemas.microsoft.com/office/drawing/2014/main" val="3181652620"/>
                  </a:ext>
                </a:extLst>
              </a:tr>
              <a:tr h="1806438">
                <a:tc>
                  <a:txBody>
                    <a:bodyPr/>
                    <a:lstStyle/>
                    <a:p>
                      <a:r>
                        <a:rPr lang="en-US" sz="1200" b="1" i="0" kern="1200" dirty="0">
                          <a:solidFill>
                            <a:schemeClr val="dk1"/>
                          </a:solidFill>
                          <a:effectLst/>
                          <a:latin typeface="Minion Pro" panose="02040503050201020203" pitchFamily="18" charset="0"/>
                          <a:ea typeface="+mn-ea"/>
                          <a:cs typeface="+mn-cs"/>
                        </a:rPr>
                        <a:t>Leading Change. </a:t>
                      </a:r>
                      <a:endParaRPr lang="en-US" sz="1200" b="1" i="0" dirty="0">
                        <a:latin typeface="Minion Pro" panose="02040503050201020203" pitchFamily="18" charset="0"/>
                      </a:endParaRP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Minion Pro" panose="02040503050201020203" pitchFamily="18" charset="0"/>
                        </a:rPr>
                        <a:t>John P. Kotter</a:t>
                      </a:r>
                    </a:p>
                    <a:p>
                      <a:endParaRPr lang="en-US" sz="1200" b="0" dirty="0">
                        <a:latin typeface="Minion Pro" panose="02040503050201020203" pitchFamily="18" charset="0"/>
                      </a:endParaRPr>
                    </a:p>
                  </a:txBody>
                  <a:tcPr>
                    <a:solidFill>
                      <a:schemeClr val="bg1">
                        <a:lumMod val="85000"/>
                      </a:schemeClr>
                    </a:solidFill>
                  </a:tcPr>
                </a:tc>
                <a:tc>
                  <a:txBody>
                    <a:bodyPr/>
                    <a:lstStyle/>
                    <a:p>
                      <a:r>
                        <a:rPr lang="en-US" sz="1000" b="0" i="0" kern="1200" dirty="0">
                          <a:solidFill>
                            <a:schemeClr val="dk1"/>
                          </a:solidFill>
                          <a:effectLst/>
                          <a:latin typeface="Minion Pro" panose="02040503050201020203" pitchFamily="18" charset="0"/>
                          <a:ea typeface="+mn-ea"/>
                          <a:cs typeface="+mn-cs"/>
                        </a:rPr>
                        <a:t>John Kotter’s legendary eight-step process for managing change with positive results has become the foundation for leaders and organizations across the globe. By outlining the process every organization must go through to achieve its goals, and by identifying where and how even top performers derail during the change process, Kotter provides a practical resource for leaders and managers charged with making change initiatives work.</a:t>
                      </a:r>
                    </a:p>
                    <a:p>
                      <a:endParaRPr lang="en-US" sz="400" b="0" i="0" kern="1200" dirty="0">
                        <a:solidFill>
                          <a:schemeClr val="dk1"/>
                        </a:solidFill>
                        <a:effectLst/>
                        <a:latin typeface="Minion Pro" panose="02040503050201020203" pitchFamily="18" charset="0"/>
                        <a:ea typeface="+mn-ea"/>
                        <a:cs typeface="+mn-cs"/>
                      </a:endParaRPr>
                    </a:p>
                    <a:p>
                      <a:r>
                        <a:rPr lang="en-US" sz="1000" b="0" i="0" kern="1200" dirty="0">
                          <a:solidFill>
                            <a:schemeClr val="dk1"/>
                          </a:solidFill>
                          <a:effectLst/>
                          <a:latin typeface="Minion Pro" panose="02040503050201020203" pitchFamily="18" charset="0"/>
                          <a:ea typeface="+mn-ea"/>
                          <a:cs typeface="+mn-cs"/>
                        </a:rPr>
                        <a:t>Needed more today than at any time in the past, this bestselling business book serves as both visionary guide and practical toolkit on how to approach the difficult yet crucial work of </a:t>
                      </a:r>
                      <a:r>
                        <a:rPr lang="en-US" sz="1000" b="1" i="1" kern="1200" dirty="0">
                          <a:solidFill>
                            <a:schemeClr val="dk1"/>
                          </a:solidFill>
                          <a:effectLst/>
                          <a:latin typeface="Minion Pro" panose="02040503050201020203" pitchFamily="18" charset="0"/>
                          <a:ea typeface="+mn-ea"/>
                          <a:cs typeface="+mn-cs"/>
                        </a:rPr>
                        <a:t>Leading Change </a:t>
                      </a:r>
                      <a:r>
                        <a:rPr lang="en-US" sz="1000" b="0" i="0" kern="1200" dirty="0">
                          <a:solidFill>
                            <a:schemeClr val="dk1"/>
                          </a:solidFill>
                          <a:effectLst/>
                          <a:latin typeface="Minion Pro" panose="02040503050201020203" pitchFamily="18" charset="0"/>
                          <a:ea typeface="+mn-ea"/>
                          <a:cs typeface="+mn-cs"/>
                        </a:rPr>
                        <a:t>in any type of organization. Reading this highly personal book is like spending a day with the world’s foremost expert on business leadership. You’re sure to walk away inspired—and armed with the tools you need to inspire others.</a:t>
                      </a:r>
                    </a:p>
                    <a:p>
                      <a:r>
                        <a:rPr lang="en-US" sz="1000" b="0" i="0" kern="1200" dirty="0">
                          <a:solidFill>
                            <a:schemeClr val="dk1"/>
                          </a:solidFill>
                          <a:effectLst/>
                          <a:latin typeface="Minion Pro" panose="02040503050201020203" pitchFamily="18" charset="0"/>
                          <a:ea typeface="+mn-ea"/>
                          <a:cs typeface="+mn-cs"/>
                        </a:rPr>
                        <a:t>                                                                                                                        (Source: Goodreads.com)</a:t>
                      </a:r>
                    </a:p>
                  </a:txBody>
                  <a:tcPr>
                    <a:solidFill>
                      <a:schemeClr val="bg1">
                        <a:lumMod val="85000"/>
                      </a:schemeClr>
                    </a:solidFill>
                  </a:tcPr>
                </a:tc>
                <a:extLst>
                  <a:ext uri="{0D108BD9-81ED-4DB2-BD59-A6C34878D82A}">
                    <a16:rowId xmlns:a16="http://schemas.microsoft.com/office/drawing/2014/main" val="795643156"/>
                  </a:ext>
                </a:extLst>
              </a:tr>
              <a:tr h="3251588">
                <a:tc>
                  <a:txBody>
                    <a:bodyPr/>
                    <a:lstStyle/>
                    <a:p>
                      <a:r>
                        <a:rPr lang="en-US" sz="1200" b="1" i="0" kern="1200" dirty="0">
                          <a:solidFill>
                            <a:schemeClr val="dk1"/>
                          </a:solidFill>
                          <a:effectLst/>
                          <a:latin typeface="Minion Pro" panose="02040503050201020203" pitchFamily="18" charset="0"/>
                          <a:ea typeface="+mn-ea"/>
                          <a:cs typeface="+mn-cs"/>
                        </a:rPr>
                        <a:t>Influencer: The New Science of Leading Change.</a:t>
                      </a: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inion Pro" panose="02040503050201020203" pitchFamily="18" charset="0"/>
                          <a:ea typeface="+mn-ea"/>
                          <a:cs typeface="+mn-cs"/>
                        </a:rPr>
                        <a:t>Joseph Grenny, Kerry Patterson, David Maxfield, Ron McMillan, Al Switzler</a:t>
                      </a:r>
                    </a:p>
                  </a:txBody>
                  <a:tcPr>
                    <a:solidFill>
                      <a:schemeClr val="bg1">
                        <a:lumMod val="85000"/>
                      </a:schemeClr>
                    </a:solidFill>
                  </a:tcPr>
                </a:tc>
                <a:tc>
                  <a:txBody>
                    <a:bodyPr/>
                    <a:lstStyle/>
                    <a:p>
                      <a:r>
                        <a:rPr lang="en-US" sz="900" b="0" i="0" kern="1200" dirty="0">
                          <a:solidFill>
                            <a:schemeClr val="dk1"/>
                          </a:solidFill>
                          <a:effectLst/>
                          <a:latin typeface="Minion Pro" panose="02040503050201020203" pitchFamily="18" charset="0"/>
                          <a:ea typeface="+mn-ea"/>
                          <a:cs typeface="+mn-cs"/>
                        </a:rPr>
                        <a:t>An INFLUENCER leads change. An INFLUENCER replaces bad behaviors with powerful new skills.</a:t>
                      </a:r>
                      <a:br>
                        <a:rPr lang="en-US" sz="900" b="0" i="0" kern="1200" dirty="0">
                          <a:solidFill>
                            <a:schemeClr val="dk1"/>
                          </a:solidFill>
                          <a:effectLst/>
                          <a:latin typeface="Minion Pro" panose="02040503050201020203" pitchFamily="18" charset="0"/>
                          <a:ea typeface="+mn-ea"/>
                          <a:cs typeface="+mn-cs"/>
                        </a:rPr>
                      </a:br>
                      <a:r>
                        <a:rPr lang="en-US" sz="900" b="0" i="0" kern="1200" dirty="0">
                          <a:solidFill>
                            <a:schemeClr val="dk1"/>
                          </a:solidFill>
                          <a:effectLst/>
                          <a:latin typeface="Minion Pro" panose="02040503050201020203" pitchFamily="18" charset="0"/>
                          <a:ea typeface="+mn-ea"/>
                          <a:cs typeface="+mn-cs"/>
                        </a:rPr>
                        <a:t>An INFLUENCER makes things happen. </a:t>
                      </a:r>
                    </a:p>
                    <a:p>
                      <a:endParaRPr lang="en-US" sz="400" b="0" i="0" kern="1200" dirty="0">
                        <a:solidFill>
                          <a:schemeClr val="dk1"/>
                        </a:solidFill>
                        <a:effectLst/>
                        <a:latin typeface="Minion Pro" panose="02040503050201020203" pitchFamily="18" charset="0"/>
                        <a:ea typeface="+mn-ea"/>
                        <a:cs typeface="+mn-cs"/>
                      </a:endParaRPr>
                    </a:p>
                    <a:p>
                      <a:r>
                        <a:rPr lang="en-US" sz="900" b="0" i="0" kern="1200" dirty="0">
                          <a:solidFill>
                            <a:schemeClr val="dk1"/>
                          </a:solidFill>
                          <a:effectLst/>
                          <a:latin typeface="Minion Pro" panose="02040503050201020203" pitchFamily="18" charset="0"/>
                          <a:ea typeface="+mn-ea"/>
                          <a:cs typeface="+mn-cs"/>
                        </a:rPr>
                        <a:t>Whether you're a manager, a parent, or merely a person who wants to make a difference, you probably wish you had more influence with the people in your life. But most of us stop trying to make change happen because we believe itis too difficult, if not impossible. We learn to cope rather than learning to influence.</a:t>
                      </a:r>
                    </a:p>
                    <a:p>
                      <a:endParaRPr lang="en-US" sz="400" b="0" i="0" kern="1200" dirty="0">
                        <a:solidFill>
                          <a:schemeClr val="dk1"/>
                        </a:solidFill>
                        <a:effectLst/>
                        <a:latin typeface="Minion Pro" panose="02040503050201020203" pitchFamily="18" charset="0"/>
                        <a:ea typeface="+mn-ea"/>
                        <a:cs typeface="+mn-cs"/>
                      </a:endParaRPr>
                    </a:p>
                    <a:p>
                      <a:r>
                        <a:rPr lang="en-US" sz="900" b="0" i="0" kern="1200" dirty="0">
                          <a:solidFill>
                            <a:schemeClr val="dk1"/>
                          </a:solidFill>
                          <a:effectLst/>
                          <a:latin typeface="Minion Pro" panose="02040503050201020203" pitchFamily="18" charset="0"/>
                          <a:ea typeface="+mn-ea"/>
                          <a:cs typeface="+mn-cs"/>
                        </a:rPr>
                        <a:t>From the bestselling authors who taught the world how to have </a:t>
                      </a:r>
                      <a:r>
                        <a:rPr lang="en-US" sz="900" b="0" i="1" kern="1200" dirty="0">
                          <a:solidFill>
                            <a:schemeClr val="dk1"/>
                          </a:solidFill>
                          <a:effectLst/>
                          <a:latin typeface="Minion Pro" panose="02040503050201020203" pitchFamily="18" charset="0"/>
                          <a:ea typeface="+mn-ea"/>
                          <a:cs typeface="+mn-cs"/>
                        </a:rPr>
                        <a:t>Crucial Conversations</a:t>
                      </a:r>
                      <a:r>
                        <a:rPr lang="en-US" sz="900" b="0" i="0" kern="1200" dirty="0">
                          <a:solidFill>
                            <a:schemeClr val="dk1"/>
                          </a:solidFill>
                          <a:effectLst/>
                          <a:latin typeface="Minion Pro" panose="02040503050201020203" pitchFamily="18" charset="0"/>
                          <a:ea typeface="+mn-ea"/>
                          <a:cs typeface="+mn-cs"/>
                        </a:rPr>
                        <a:t> comes </a:t>
                      </a:r>
                      <a:r>
                        <a:rPr lang="en-US" sz="900" b="1" i="1" kern="1200" dirty="0">
                          <a:solidFill>
                            <a:schemeClr val="dk1"/>
                          </a:solidFill>
                          <a:effectLst/>
                          <a:latin typeface="Minion Pro" panose="02040503050201020203" pitchFamily="18" charset="0"/>
                          <a:ea typeface="+mn-ea"/>
                          <a:cs typeface="+mn-cs"/>
                        </a:rPr>
                        <a:t>Influencer</a:t>
                      </a:r>
                      <a:r>
                        <a:rPr lang="en-US" sz="900" b="0" i="0" kern="1200" dirty="0">
                          <a:solidFill>
                            <a:schemeClr val="dk1"/>
                          </a:solidFill>
                          <a:effectLst/>
                          <a:latin typeface="Minion Pro" panose="02040503050201020203" pitchFamily="18" charset="0"/>
                          <a:ea typeface="+mn-ea"/>
                          <a:cs typeface="+mn-cs"/>
                        </a:rPr>
                        <a:t>, a thought-provoking book that combines the remarkable insights of behavioral scientists and business leaders with the astonishing stories of high-powered influencers from all walks of life. You'll be taughteach and every step of the influence process--including robust strategies for making change inevitable in your personal life, your business, and your world. You'll learn how to:</a:t>
                      </a:r>
                    </a:p>
                    <a:p>
                      <a:r>
                        <a:rPr lang="en-US" sz="900" b="0" i="0" kern="1200" dirty="0">
                          <a:solidFill>
                            <a:schemeClr val="dk1"/>
                          </a:solidFill>
                          <a:effectLst/>
                          <a:latin typeface="Minion Pro" panose="02040503050201020203" pitchFamily="18" charset="0"/>
                          <a:ea typeface="+mn-ea"/>
                          <a:cs typeface="+mn-cs"/>
                        </a:rPr>
                        <a:t>Identify high-leverage behaviors that lead to rapid and profound change Apply strategies for changing both thoughts and actions Marshal six sources of influence to make change inevitable.</a:t>
                      </a:r>
                    </a:p>
                    <a:p>
                      <a:endParaRPr lang="en-US" sz="400" b="0" i="0" kern="1200" dirty="0">
                        <a:solidFill>
                          <a:schemeClr val="dk1"/>
                        </a:solidFill>
                        <a:effectLst/>
                        <a:latin typeface="Minion Pro" panose="02040503050201020203" pitchFamily="18" charset="0"/>
                        <a:ea typeface="+mn-ea"/>
                        <a:cs typeface="+mn-cs"/>
                      </a:endParaRPr>
                    </a:p>
                    <a:p>
                      <a:r>
                        <a:rPr lang="en-US" sz="900" b="1" i="1" kern="1200" dirty="0">
                          <a:solidFill>
                            <a:schemeClr val="dk1"/>
                          </a:solidFill>
                          <a:effectLst/>
                          <a:latin typeface="Minion Pro" panose="02040503050201020203" pitchFamily="18" charset="0"/>
                          <a:ea typeface="+mn-ea"/>
                          <a:cs typeface="+mn-cs"/>
                        </a:rPr>
                        <a:t>Influencer</a:t>
                      </a:r>
                      <a:r>
                        <a:rPr lang="en-US" sz="900" b="1" i="0" kern="1200" dirty="0">
                          <a:solidFill>
                            <a:schemeClr val="dk1"/>
                          </a:solidFill>
                          <a:effectLst/>
                          <a:latin typeface="Minion Pro" panose="02040503050201020203" pitchFamily="18" charset="0"/>
                          <a:ea typeface="+mn-ea"/>
                          <a:cs typeface="+mn-cs"/>
                        </a:rPr>
                        <a:t> </a:t>
                      </a:r>
                      <a:r>
                        <a:rPr lang="en-US" sz="900" b="0" i="0" kern="1200" dirty="0">
                          <a:solidFill>
                            <a:schemeClr val="dk1"/>
                          </a:solidFill>
                          <a:effectLst/>
                          <a:latin typeface="Minion Pro" panose="02040503050201020203" pitchFamily="18" charset="0"/>
                          <a:ea typeface="+mn-ea"/>
                          <a:cs typeface="+mn-cs"/>
                        </a:rPr>
                        <a:t> takes you on a fascinating journey from San Francisco to Thailand to South Africa, where you'll see how seemingly "insignificant" people are making incredibly significant improvements in solving problems others would think impossible. You'll learn how savvy folks make change not only achievable and sustainable, but inevitable. You'll discover breakthrough ways of changing the key behaviors that lead to greater safety, productivity, quality, and customer service.</a:t>
                      </a:r>
                    </a:p>
                    <a:p>
                      <a:r>
                        <a:rPr lang="en-US" sz="900" b="0" i="0" kern="1200" dirty="0">
                          <a:solidFill>
                            <a:schemeClr val="dk1"/>
                          </a:solidFill>
                          <a:effectLst/>
                          <a:latin typeface="Minion Pro" panose="02040503050201020203" pitchFamily="18" charset="0"/>
                          <a:ea typeface="+mn-ea"/>
                          <a:cs typeface="+mn-cs"/>
                        </a:rPr>
                        <a:t>No matter who you are or what you do, you'll never learn a more valuable or important set of principles and skills. Once you tap into the power of influence, you can reach out and help others work smarter, grow faster, live, look, and feel better--and even save lives. The sky is the limit . . . for an </a:t>
                      </a:r>
                      <a:r>
                        <a:rPr lang="en-US" sz="900" b="0" i="1" kern="1200" dirty="0">
                          <a:solidFill>
                            <a:schemeClr val="dk1"/>
                          </a:solidFill>
                          <a:effectLst/>
                          <a:latin typeface="Minion Pro" panose="02040503050201020203" pitchFamily="18" charset="0"/>
                          <a:ea typeface="+mn-ea"/>
                          <a:cs typeface="+mn-cs"/>
                        </a:rPr>
                        <a:t>Influencer</a:t>
                      </a:r>
                      <a:r>
                        <a:rPr lang="en-US" sz="900" b="0" i="0" kern="1200" dirty="0">
                          <a:solidFill>
                            <a:schemeClr val="dk1"/>
                          </a:solidFill>
                          <a:effectLst/>
                          <a:latin typeface="Minion Pro" panose="02040503050201020203" pitchFamily="18" charset="0"/>
                          <a:ea typeface="+mn-ea"/>
                          <a:cs typeface="+mn-cs"/>
                        </a:rPr>
                        <a:t>.</a:t>
                      </a:r>
                    </a:p>
                    <a:p>
                      <a:r>
                        <a:rPr lang="en-US" sz="900" b="0" i="0" kern="1200" dirty="0">
                          <a:solidFill>
                            <a:schemeClr val="dk1"/>
                          </a:solidFill>
                          <a:effectLst/>
                          <a:latin typeface="Minion Pro" panose="02040503050201020203" pitchFamily="18" charset="0"/>
                          <a:ea typeface="+mn-ea"/>
                          <a:cs typeface="+mn-cs"/>
                        </a:rPr>
                        <a:t>                                                                                                                                            (Source: Goodreads.com)</a:t>
                      </a:r>
                    </a:p>
                  </a:txBody>
                  <a:tcPr>
                    <a:solidFill>
                      <a:schemeClr val="bg1">
                        <a:lumMod val="85000"/>
                      </a:schemeClr>
                    </a:solidFill>
                  </a:tcPr>
                </a:tc>
                <a:extLst>
                  <a:ext uri="{0D108BD9-81ED-4DB2-BD59-A6C34878D82A}">
                    <a16:rowId xmlns:a16="http://schemas.microsoft.com/office/drawing/2014/main" val="3426543736"/>
                  </a:ext>
                </a:extLst>
              </a:tr>
            </a:tbl>
          </a:graphicData>
        </a:graphic>
      </p:graphicFrame>
      <p:pic>
        <p:nvPicPr>
          <p:cNvPr id="5" name="Picture 4" descr="Book cover">
            <a:extLst>
              <a:ext uri="{FF2B5EF4-FFF2-40B4-BE49-F238E27FC236}">
                <a16:creationId xmlns:a16="http://schemas.microsoft.com/office/drawing/2014/main" id="{0379C4F5-F1AB-4184-A1C6-97830CF2692E}"/>
              </a:ext>
            </a:extLst>
          </p:cNvPr>
          <p:cNvPicPr>
            <a:picLocks noChangeAspect="1"/>
          </p:cNvPicPr>
          <p:nvPr/>
        </p:nvPicPr>
        <p:blipFill rotWithShape="1">
          <a:blip r:embed="rId3"/>
          <a:srcRect l="17868" t="58272" r="71985" b="20992"/>
          <a:stretch/>
        </p:blipFill>
        <p:spPr>
          <a:xfrm>
            <a:off x="742951" y="1263618"/>
            <a:ext cx="1210229" cy="1520998"/>
          </a:xfrm>
          <a:prstGeom prst="rect">
            <a:avLst/>
          </a:prstGeom>
        </p:spPr>
      </p:pic>
      <p:pic>
        <p:nvPicPr>
          <p:cNvPr id="12" name="Picture 11" descr="Book cover">
            <a:extLst>
              <a:ext uri="{FF2B5EF4-FFF2-40B4-BE49-F238E27FC236}">
                <a16:creationId xmlns:a16="http://schemas.microsoft.com/office/drawing/2014/main" id="{5E6FC381-60AC-46FA-959D-CF449196D771}"/>
              </a:ext>
            </a:extLst>
          </p:cNvPr>
          <p:cNvPicPr>
            <a:picLocks noChangeAspect="1"/>
          </p:cNvPicPr>
          <p:nvPr/>
        </p:nvPicPr>
        <p:blipFill rotWithShape="1">
          <a:blip r:embed="rId4"/>
          <a:srcRect l="17613" t="35567" r="71419" b="40250"/>
          <a:stretch/>
        </p:blipFill>
        <p:spPr>
          <a:xfrm>
            <a:off x="742951" y="3549621"/>
            <a:ext cx="1324535" cy="1721249"/>
          </a:xfrm>
          <a:prstGeom prst="rect">
            <a:avLst/>
          </a:prstGeom>
        </p:spPr>
      </p:pic>
      <p:pic>
        <p:nvPicPr>
          <p:cNvPr id="10" name="Picture 9">
            <a:extLst>
              <a:ext uri="{FF2B5EF4-FFF2-40B4-BE49-F238E27FC236}">
                <a16:creationId xmlns:a16="http://schemas.microsoft.com/office/drawing/2014/main" id="{44D97DF7-0297-413C-B089-A58827827E8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22694" y="6128363"/>
            <a:ext cx="1596190" cy="707462"/>
          </a:xfrm>
          <a:prstGeom prst="rect">
            <a:avLst/>
          </a:prstGeom>
        </p:spPr>
      </p:pic>
    </p:spTree>
    <p:extLst>
      <p:ext uri="{BB962C8B-B14F-4D97-AF65-F5344CB8AC3E}">
        <p14:creationId xmlns:p14="http://schemas.microsoft.com/office/powerpoint/2010/main" val="1181643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1C81A-66B9-4A01-B95C-868BBBF64E6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
            <a:ext cx="9144000" cy="6858000"/>
          </a:xfrm>
          <a:prstGeom prst="rect">
            <a:avLst/>
          </a:prstGeom>
        </p:spPr>
      </p:pic>
      <p:sp>
        <p:nvSpPr>
          <p:cNvPr id="8" name="Title 4">
            <a:extLst>
              <a:ext uri="{FF2B5EF4-FFF2-40B4-BE49-F238E27FC236}">
                <a16:creationId xmlns:a16="http://schemas.microsoft.com/office/drawing/2014/main" id="{5A0F21E4-00AB-43A3-BF03-0AAA3D1C8D8E}"/>
              </a:ext>
            </a:extLst>
          </p:cNvPr>
          <p:cNvSpPr txBox="1">
            <a:spLocks noGrp="1"/>
          </p:cNvSpPr>
          <p:nvPr>
            <p:ph type="title" idx="4294967295"/>
          </p:nvPr>
        </p:nvSpPr>
        <p:spPr>
          <a:xfrm>
            <a:off x="595128" y="0"/>
            <a:ext cx="7967092" cy="717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Books &amp; Articles List (page 6)</a:t>
            </a:r>
          </a:p>
        </p:txBody>
      </p:sp>
      <p:graphicFrame>
        <p:nvGraphicFramePr>
          <p:cNvPr id="2" name="Table 5">
            <a:extLst>
              <a:ext uri="{FF2B5EF4-FFF2-40B4-BE49-F238E27FC236}">
                <a16:creationId xmlns:a16="http://schemas.microsoft.com/office/drawing/2014/main" id="{7636D664-B287-4082-9433-49A798733925}"/>
              </a:ext>
            </a:extLst>
          </p:cNvPr>
          <p:cNvGraphicFramePr>
            <a:graphicFrameLocks noGrp="1"/>
          </p:cNvGraphicFramePr>
          <p:nvPr>
            <p:extLst>
              <p:ext uri="{D42A27DB-BD31-4B8C-83A1-F6EECF244321}">
                <p14:modId xmlns:p14="http://schemas.microsoft.com/office/powerpoint/2010/main" val="167372926"/>
              </p:ext>
            </p:extLst>
          </p:nvPr>
        </p:nvGraphicFramePr>
        <p:xfrm>
          <a:off x="458934" y="707528"/>
          <a:ext cx="8313407" cy="5339080"/>
        </p:xfrm>
        <a:graphic>
          <a:graphicData uri="http://schemas.openxmlformats.org/drawingml/2006/table">
            <a:tbl>
              <a:tblPr firstRow="1" bandRow="1">
                <a:tableStyleId>{21E4AEA4-8DFA-4A89-87EB-49C32662AFE0}</a:tableStyleId>
              </a:tblPr>
              <a:tblGrid>
                <a:gridCol w="1894909">
                  <a:extLst>
                    <a:ext uri="{9D8B030D-6E8A-4147-A177-3AD203B41FA5}">
                      <a16:colId xmlns:a16="http://schemas.microsoft.com/office/drawing/2014/main" val="1643027888"/>
                    </a:ext>
                  </a:extLst>
                </a:gridCol>
                <a:gridCol w="1492536">
                  <a:extLst>
                    <a:ext uri="{9D8B030D-6E8A-4147-A177-3AD203B41FA5}">
                      <a16:colId xmlns:a16="http://schemas.microsoft.com/office/drawing/2014/main" val="1897614345"/>
                    </a:ext>
                  </a:extLst>
                </a:gridCol>
                <a:gridCol w="4925962">
                  <a:extLst>
                    <a:ext uri="{9D8B030D-6E8A-4147-A177-3AD203B41FA5}">
                      <a16:colId xmlns:a16="http://schemas.microsoft.com/office/drawing/2014/main" val="3372255646"/>
                    </a:ext>
                  </a:extLst>
                </a:gridCol>
              </a:tblGrid>
              <a:tr h="370840">
                <a:tc>
                  <a:txBody>
                    <a:bodyPr/>
                    <a:lstStyle/>
                    <a:p>
                      <a:pPr algn="ctr"/>
                      <a:r>
                        <a:rPr lang="en-US" sz="1200" dirty="0">
                          <a:latin typeface="Minion Pro" panose="02040503050201020203" pitchFamily="18" charset="0"/>
                        </a:rPr>
                        <a:t>Book or Article</a:t>
                      </a:r>
                    </a:p>
                  </a:txBody>
                  <a:tcPr>
                    <a:solidFill>
                      <a:srgbClr val="9E1B32"/>
                    </a:solidFill>
                  </a:tcPr>
                </a:tc>
                <a:tc>
                  <a:txBody>
                    <a:bodyPr/>
                    <a:lstStyle/>
                    <a:p>
                      <a:pPr algn="ctr"/>
                      <a:r>
                        <a:rPr lang="en-US" sz="1200" b="0" dirty="0">
                          <a:latin typeface="Minion Pro" panose="02040503050201020203" pitchFamily="18" charset="0"/>
                        </a:rPr>
                        <a:t>Author(s)</a:t>
                      </a:r>
                    </a:p>
                  </a:txBody>
                  <a:tcPr>
                    <a:solidFill>
                      <a:srgbClr val="9E1B32"/>
                    </a:solidFill>
                  </a:tcPr>
                </a:tc>
                <a:tc>
                  <a:txBody>
                    <a:bodyPr/>
                    <a:lstStyle/>
                    <a:p>
                      <a:pPr algn="ctr"/>
                      <a:r>
                        <a:rPr lang="en-US" sz="1200" dirty="0">
                          <a:latin typeface="Minion Pro" panose="02040503050201020203" pitchFamily="18" charset="0"/>
                        </a:rPr>
                        <a:t>Abstract</a:t>
                      </a:r>
                    </a:p>
                  </a:txBody>
                  <a:tcPr>
                    <a:solidFill>
                      <a:srgbClr val="9E1B32"/>
                    </a:solidFill>
                  </a:tcPr>
                </a:tc>
                <a:extLst>
                  <a:ext uri="{0D108BD9-81ED-4DB2-BD59-A6C34878D82A}">
                    <a16:rowId xmlns:a16="http://schemas.microsoft.com/office/drawing/2014/main" val="3181652620"/>
                  </a:ext>
                </a:extLst>
              </a:tr>
              <a:tr h="370840">
                <a:tc>
                  <a:txBody>
                    <a:bodyPr/>
                    <a:lstStyle/>
                    <a:p>
                      <a:r>
                        <a:rPr lang="en-US" sz="1200" b="1" i="0" kern="1200" dirty="0">
                          <a:solidFill>
                            <a:schemeClr val="dk1"/>
                          </a:solidFill>
                          <a:effectLst/>
                          <a:latin typeface="Minion Pro" panose="02040503050201020203" pitchFamily="18" charset="0"/>
                          <a:ea typeface="+mn-ea"/>
                          <a:cs typeface="+mn-cs"/>
                        </a:rPr>
                        <a:t>Organizational Culture and Leadership.</a:t>
                      </a:r>
                    </a:p>
                    <a:p>
                      <a:endParaRPr lang="en-US" sz="1200" b="1" i="1" kern="1200" dirty="0">
                        <a:solidFill>
                          <a:schemeClr val="dk1"/>
                        </a:solidFill>
                        <a:effectLst/>
                        <a:latin typeface="Minion Pro" panose="02040503050201020203" pitchFamily="18" charset="0"/>
                        <a:ea typeface="+mn-ea"/>
                        <a:cs typeface="+mn-cs"/>
                      </a:endParaRPr>
                    </a:p>
                    <a:p>
                      <a:endParaRPr lang="en-US" sz="1200" b="1" i="1" kern="1200" dirty="0">
                        <a:solidFill>
                          <a:schemeClr val="dk1"/>
                        </a:solidFill>
                        <a:effectLst/>
                        <a:latin typeface="Minion Pro" panose="02040503050201020203" pitchFamily="18" charset="0"/>
                        <a:ea typeface="+mn-ea"/>
                        <a:cs typeface="+mn-cs"/>
                      </a:endParaRPr>
                    </a:p>
                    <a:p>
                      <a:endParaRPr lang="en-US" sz="1200" b="1" i="1" kern="1200" dirty="0">
                        <a:solidFill>
                          <a:schemeClr val="dk1"/>
                        </a:solidFill>
                        <a:effectLst/>
                        <a:latin typeface="Minion Pro" panose="02040503050201020203" pitchFamily="18" charset="0"/>
                        <a:ea typeface="+mn-ea"/>
                        <a:cs typeface="+mn-cs"/>
                      </a:endParaRPr>
                    </a:p>
                  </a:txBody>
                  <a:tcPr>
                    <a:solidFill>
                      <a:schemeClr val="bg1">
                        <a:lumMod val="85000"/>
                      </a:schemeClr>
                    </a:solidFill>
                  </a:tcPr>
                </a:tc>
                <a:tc>
                  <a:txBody>
                    <a:bodyPr/>
                    <a:lstStyle/>
                    <a:p>
                      <a:r>
                        <a:rPr lang="en-US" sz="1200" b="0" i="0" kern="1200" dirty="0">
                          <a:solidFill>
                            <a:schemeClr val="dk1"/>
                          </a:solidFill>
                          <a:effectLst/>
                          <a:latin typeface="Minion Pro" panose="02040503050201020203" pitchFamily="18" charset="0"/>
                          <a:ea typeface="+mn-ea"/>
                          <a:cs typeface="+mn-cs"/>
                        </a:rPr>
                        <a:t>Edgar H. Schein</a:t>
                      </a:r>
                      <a:endParaRPr lang="en-US" sz="1200" b="0" dirty="0">
                        <a:latin typeface="Minion Pro" panose="02040503050201020203" pitchFamily="18" charset="0"/>
                      </a:endParaRPr>
                    </a:p>
                  </a:txBody>
                  <a:tcPr>
                    <a:solidFill>
                      <a:schemeClr val="bg1">
                        <a:lumMod val="85000"/>
                      </a:schemeClr>
                    </a:solidFill>
                  </a:tcPr>
                </a:tc>
                <a:tc>
                  <a:txBody>
                    <a:bodyPr/>
                    <a:lstStyle/>
                    <a:p>
                      <a:r>
                        <a:rPr lang="en-US" sz="1000" b="0" i="0" kern="1200" dirty="0">
                          <a:solidFill>
                            <a:schemeClr val="dk1"/>
                          </a:solidFill>
                          <a:effectLst/>
                          <a:latin typeface="Minion Pro" panose="02040503050201020203" pitchFamily="18" charset="0"/>
                          <a:ea typeface="+mn-ea"/>
                          <a:cs typeface="+mn-cs"/>
                        </a:rPr>
                        <a:t>In this classic book, Edgar Schein shows how to transform the abstract concept of culture into a practical tool that managers and students can use to understand the dynamics of organizations and change. </a:t>
                      </a:r>
                    </a:p>
                    <a:p>
                      <a:endParaRPr lang="en-US" sz="600" b="0" i="0" kern="1200" dirty="0">
                        <a:solidFill>
                          <a:schemeClr val="dk1"/>
                        </a:solidFill>
                        <a:effectLst/>
                        <a:latin typeface="Minion Pro" panose="02040503050201020203" pitchFamily="18" charset="0"/>
                        <a:ea typeface="+mn-ea"/>
                        <a:cs typeface="+mn-cs"/>
                      </a:endParaRPr>
                    </a:p>
                    <a:p>
                      <a:r>
                        <a:rPr lang="en-US" sz="1000" b="0" i="0" kern="1200" dirty="0">
                          <a:solidFill>
                            <a:schemeClr val="dk1"/>
                          </a:solidFill>
                          <a:effectLst/>
                          <a:latin typeface="Minion Pro" panose="02040503050201020203" pitchFamily="18" charset="0"/>
                          <a:ea typeface="+mn-ea"/>
                          <a:cs typeface="+mn-cs"/>
                        </a:rPr>
                        <a:t>Organizational pioneer Schein updates his influential understanding of culture--what it is, how it is created, how it evolves, and how it can be changed. Focusing on today's business realities, Schein draws on a wide range of contemporary research to redefine culture, offers new information on the topic of occupational cultures, and demonstrates the crucial role leaders play in successfully applying the principles of culture to achieve organizational goals. </a:t>
                      </a:r>
                    </a:p>
                    <a:p>
                      <a:r>
                        <a:rPr lang="en-US" sz="1000" b="0" i="0" kern="1200" dirty="0">
                          <a:solidFill>
                            <a:schemeClr val="dk1"/>
                          </a:solidFill>
                          <a:effectLst/>
                          <a:latin typeface="Minion Pro" panose="02040503050201020203" pitchFamily="18" charset="0"/>
                          <a:ea typeface="+mn-ea"/>
                          <a:cs typeface="+mn-cs"/>
                        </a:rPr>
                        <a:t>He also tackles the complex question of how an existing culture can be changed--one of the toughest challenges of leadership. The result is a vital resource for understanding and practicing organizational effectiveness.</a:t>
                      </a:r>
                    </a:p>
                    <a:p>
                      <a:r>
                        <a:rPr lang="en-US" sz="1000" b="0" i="0" kern="1200" dirty="0">
                          <a:solidFill>
                            <a:schemeClr val="dk1"/>
                          </a:solidFill>
                          <a:effectLst/>
                          <a:latin typeface="Minion Pro" panose="02040503050201020203" pitchFamily="18" charset="0"/>
                          <a:ea typeface="+mn-ea"/>
                          <a:cs typeface="+mn-cs"/>
                        </a:rPr>
                        <a:t>                                                                                                                        (Source: Goodreads.com)</a:t>
                      </a:r>
                    </a:p>
                    <a:p>
                      <a:endParaRPr lang="en-US" sz="500" b="0" i="0" kern="1200" dirty="0">
                        <a:solidFill>
                          <a:schemeClr val="dk1"/>
                        </a:solidFill>
                        <a:effectLst/>
                        <a:latin typeface="Minion Pro" panose="02040503050201020203" pitchFamily="18" charset="0"/>
                        <a:ea typeface="+mn-ea"/>
                        <a:cs typeface="+mn-cs"/>
                      </a:endParaRPr>
                    </a:p>
                  </a:txBody>
                  <a:tcPr>
                    <a:solidFill>
                      <a:schemeClr val="bg1">
                        <a:lumMod val="85000"/>
                      </a:schemeClr>
                    </a:solidFill>
                  </a:tcPr>
                </a:tc>
                <a:extLst>
                  <a:ext uri="{0D108BD9-81ED-4DB2-BD59-A6C34878D82A}">
                    <a16:rowId xmlns:a16="http://schemas.microsoft.com/office/drawing/2014/main" val="79564315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dk1"/>
                          </a:solidFill>
                          <a:effectLst/>
                          <a:latin typeface="Minion Pro" panose="02040503050201020203" pitchFamily="18" charset="0"/>
                          <a:ea typeface="+mn-ea"/>
                          <a:cs typeface="+mn-cs"/>
                        </a:rPr>
                        <a:t>Stories that Move Mountains.</a:t>
                      </a:r>
                    </a:p>
                  </a:txBody>
                  <a:tcPr>
                    <a:solidFill>
                      <a:schemeClr val="bg1">
                        <a:lumMod val="85000"/>
                      </a:schemeClr>
                    </a:solidFill>
                  </a:tcPr>
                </a:tc>
                <a:tc>
                  <a:txBody>
                    <a:bodyPr/>
                    <a:lstStyle/>
                    <a:p>
                      <a:r>
                        <a:rPr lang="en-US" sz="1200" b="0" i="0" kern="1200" dirty="0">
                          <a:solidFill>
                            <a:schemeClr val="dk1"/>
                          </a:solidFill>
                          <a:effectLst/>
                          <a:latin typeface="Minion Pro" panose="02040503050201020203" pitchFamily="18" charset="0"/>
                          <a:ea typeface="+mn-ea"/>
                          <a:cs typeface="+mn-cs"/>
                        </a:rPr>
                        <a:t>Martin Sykes, Nicklas Malik, Mark D. West</a:t>
                      </a:r>
                    </a:p>
                    <a:p>
                      <a:endParaRPr lang="de-DE" sz="1200" b="0" i="0" u="none" strike="noStrike" kern="1200" dirty="0">
                        <a:solidFill>
                          <a:schemeClr val="dk1"/>
                        </a:solidFill>
                        <a:effectLst/>
                        <a:latin typeface="Minion Pro" panose="02040503050201020203" pitchFamily="18" charset="0"/>
                        <a:ea typeface="+mn-ea"/>
                        <a:cs typeface="+mn-cs"/>
                        <a:hlinkClick r:id="rId3"/>
                      </a:endParaRPr>
                    </a:p>
                  </a:txBody>
                  <a:tcPr>
                    <a:solidFill>
                      <a:schemeClr val="bg1">
                        <a:lumMod val="85000"/>
                      </a:schemeClr>
                    </a:solidFill>
                  </a:tcPr>
                </a:tc>
                <a:tc>
                  <a:txBody>
                    <a:bodyPr/>
                    <a:lstStyle/>
                    <a:p>
                      <a:r>
                        <a:rPr lang="en-US" sz="900" b="0" i="0" kern="1200" dirty="0">
                          <a:solidFill>
                            <a:schemeClr val="dk1"/>
                          </a:solidFill>
                          <a:effectLst/>
                          <a:latin typeface="Minion Pro" panose="02040503050201020203" pitchFamily="18" charset="0"/>
                          <a:ea typeface="+mn-ea"/>
                          <a:cs typeface="+mn-cs"/>
                        </a:rPr>
                        <a:t>It′s called CAST (Content, Audience, Story, &amp; Tell) and it′s been a quiet success, until now. Developed over a twelve-year period as a presentation method to help Enterprise Architects, it was adopted by Microsoft Enterprise Architecture teams and filtered from IT managers to Sales, and beyond to major organizations around the world. Now, thanks to this unique book from an expert author team that includes two Microsoft presentation experts, you can learn how to use this amazing process to create and make high-impact presentations in your own organization.</a:t>
                      </a:r>
                      <a:br>
                        <a:rPr lang="en-US" sz="900" dirty="0">
                          <a:latin typeface="Minion Pro" panose="02040503050201020203" pitchFamily="18" charset="0"/>
                        </a:rPr>
                      </a:br>
                      <a:br>
                        <a:rPr lang="en-US" sz="900" dirty="0">
                          <a:latin typeface="Minion Pro" panose="02040503050201020203" pitchFamily="18" charset="0"/>
                        </a:rPr>
                      </a:br>
                      <a:r>
                        <a:rPr lang="en-US" sz="900" b="0" i="0" kern="1200" dirty="0">
                          <a:solidFill>
                            <a:schemeClr val="dk1"/>
                          </a:solidFill>
                          <a:effectLst/>
                          <a:latin typeface="Minion Pro" panose="02040503050201020203" pitchFamily="18" charset="0"/>
                          <a:ea typeface="+mn-ea"/>
                          <a:cs typeface="+mn-cs"/>
                        </a:rPr>
                        <a:t>The book helps you build complete visual stories, step by step, by using the CAST method to first create a Story Map and from there, a compelling presentation. It includes sample Story Maps, templates, practical success stories, and more. You′ll discover how to go beyond PowerPoint slides to create presentations that influence your peers and effect change.</a:t>
                      </a:r>
                      <a:br>
                        <a:rPr lang="en-US" sz="900" dirty="0">
                          <a:latin typeface="Minion Pro" panose="02040503050201020203" pitchFamily="18" charset="0"/>
                        </a:rPr>
                      </a:br>
                      <a:br>
                        <a:rPr lang="en-US" sz="900" dirty="0">
                          <a:latin typeface="Minion Pro" panose="02040503050201020203" pitchFamily="18" charset="0"/>
                        </a:rPr>
                      </a:br>
                      <a:r>
                        <a:rPr lang="en-US" sz="900" b="0" i="0" kern="1200" dirty="0">
                          <a:solidFill>
                            <a:schemeClr val="dk1"/>
                          </a:solidFill>
                          <a:effectLst/>
                          <a:latin typeface="Minion Pro" panose="02040503050201020203" pitchFamily="18" charset="0"/>
                          <a:ea typeface="+mn-ea"/>
                          <a:cs typeface="+mn-cs"/>
                        </a:rPr>
                        <a:t>Explains the secrets of making presentations and effecting change using CAST to create Story Maps and from there, high-impact and visual presentations that tell a story covers how to apply a range of techniques and what the results look like, using screenshots of presentations, one page hand outs, and basic delivery with whiteboards Coauthored by Microsoft experts and a visual design guru who have years of experience training professionals in these methods Includes sample Story Maps, templates, practical success stories, and more Learn how to sell your ideas and trigger change in your organization with </a:t>
                      </a:r>
                      <a:r>
                        <a:rPr lang="en-US" sz="900" b="1" i="1" kern="1200" dirty="0">
                          <a:solidFill>
                            <a:schemeClr val="dk1"/>
                          </a:solidFill>
                          <a:effectLst/>
                          <a:latin typeface="Minion Pro" panose="02040503050201020203" pitchFamily="18" charset="0"/>
                          <a:ea typeface="+mn-ea"/>
                          <a:cs typeface="+mn-cs"/>
                        </a:rPr>
                        <a:t>Stories That Move Mountains: Storytelling and Visual Design for Persuasive Presentations.</a:t>
                      </a:r>
                      <a:endParaRPr lang="en-US" sz="900" b="1" i="0" kern="1200" dirty="0">
                        <a:solidFill>
                          <a:schemeClr val="dk1"/>
                        </a:solidFill>
                        <a:effectLst/>
                        <a:latin typeface="Minion Pro" panose="02040503050201020203" pitchFamily="18" charset="0"/>
                        <a:ea typeface="+mn-ea"/>
                        <a:cs typeface="+mn-cs"/>
                      </a:endParaRPr>
                    </a:p>
                    <a:p>
                      <a:r>
                        <a:rPr lang="en-US" sz="900" b="0" i="0" kern="1200" dirty="0">
                          <a:solidFill>
                            <a:schemeClr val="dk1"/>
                          </a:solidFill>
                          <a:effectLst/>
                          <a:latin typeface="Minion Pro" panose="02040503050201020203" pitchFamily="18" charset="0"/>
                          <a:ea typeface="+mn-ea"/>
                          <a:cs typeface="+mn-cs"/>
                        </a:rPr>
                        <a:t>                                                                                                                                            (Source: Goodreads.com)</a:t>
                      </a:r>
                    </a:p>
                    <a:p>
                      <a:endParaRPr lang="en-US" sz="300" dirty="0">
                        <a:latin typeface="Minion Pro" panose="02040503050201020203" pitchFamily="18" charset="0"/>
                      </a:endParaRPr>
                    </a:p>
                  </a:txBody>
                  <a:tcPr>
                    <a:solidFill>
                      <a:schemeClr val="bg1">
                        <a:lumMod val="85000"/>
                      </a:schemeClr>
                    </a:solidFill>
                  </a:tcPr>
                </a:tc>
                <a:extLst>
                  <a:ext uri="{0D108BD9-81ED-4DB2-BD59-A6C34878D82A}">
                    <a16:rowId xmlns:a16="http://schemas.microsoft.com/office/drawing/2014/main" val="2445122197"/>
                  </a:ext>
                </a:extLst>
              </a:tr>
            </a:tbl>
          </a:graphicData>
        </a:graphic>
      </p:graphicFrame>
      <p:pic>
        <p:nvPicPr>
          <p:cNvPr id="11" name="Picture 10" descr="Book cover">
            <a:extLst>
              <a:ext uri="{FF2B5EF4-FFF2-40B4-BE49-F238E27FC236}">
                <a16:creationId xmlns:a16="http://schemas.microsoft.com/office/drawing/2014/main" id="{A0560E8F-5093-466D-8D19-1A5D1BDBB722}"/>
              </a:ext>
            </a:extLst>
          </p:cNvPr>
          <p:cNvPicPr>
            <a:picLocks noChangeAspect="1"/>
          </p:cNvPicPr>
          <p:nvPr/>
        </p:nvPicPr>
        <p:blipFill rotWithShape="1">
          <a:blip r:embed="rId4"/>
          <a:srcRect l="17867" t="58162" r="71618" b="18896"/>
          <a:stretch/>
        </p:blipFill>
        <p:spPr>
          <a:xfrm>
            <a:off x="739588" y="1532964"/>
            <a:ext cx="1337981" cy="1479178"/>
          </a:xfrm>
          <a:prstGeom prst="rect">
            <a:avLst/>
          </a:prstGeom>
        </p:spPr>
      </p:pic>
      <p:pic>
        <p:nvPicPr>
          <p:cNvPr id="9" name="Picture 8" descr="Book cover">
            <a:extLst>
              <a:ext uri="{FF2B5EF4-FFF2-40B4-BE49-F238E27FC236}">
                <a16:creationId xmlns:a16="http://schemas.microsoft.com/office/drawing/2014/main" id="{C6CB6113-8DBF-44DF-9C95-F140F47D6FFD}"/>
              </a:ext>
            </a:extLst>
          </p:cNvPr>
          <p:cNvPicPr>
            <a:picLocks noChangeAspect="1"/>
          </p:cNvPicPr>
          <p:nvPr/>
        </p:nvPicPr>
        <p:blipFill rotWithShape="1">
          <a:blip r:embed="rId5"/>
          <a:srcRect l="21177" t="14859" r="39853" b="38750"/>
          <a:stretch/>
        </p:blipFill>
        <p:spPr>
          <a:xfrm>
            <a:off x="571499" y="3710657"/>
            <a:ext cx="1674157" cy="1217690"/>
          </a:xfrm>
          <a:prstGeom prst="rect">
            <a:avLst/>
          </a:prstGeom>
        </p:spPr>
      </p:pic>
      <p:pic>
        <p:nvPicPr>
          <p:cNvPr id="10" name="Picture 9">
            <a:extLst>
              <a:ext uri="{FF2B5EF4-FFF2-40B4-BE49-F238E27FC236}">
                <a16:creationId xmlns:a16="http://schemas.microsoft.com/office/drawing/2014/main" id="{6FBCDAF8-60EE-4AE6-8B03-68F5EA488BC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122694" y="6128363"/>
            <a:ext cx="1596190" cy="707462"/>
          </a:xfrm>
          <a:prstGeom prst="rect">
            <a:avLst/>
          </a:prstGeom>
        </p:spPr>
      </p:pic>
    </p:spTree>
    <p:extLst>
      <p:ext uri="{BB962C8B-B14F-4D97-AF65-F5344CB8AC3E}">
        <p14:creationId xmlns:p14="http://schemas.microsoft.com/office/powerpoint/2010/main" val="1361570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2BC21E60AE3344884E0ABBE07D346C" ma:contentTypeVersion="9" ma:contentTypeDescription="Create a new document." ma:contentTypeScope="" ma:versionID="fdccd91c8f3f20797711c08ff36b71ad">
  <xsd:schema xmlns:xsd="http://www.w3.org/2001/XMLSchema" xmlns:xs="http://www.w3.org/2001/XMLSchema" xmlns:p="http://schemas.microsoft.com/office/2006/metadata/properties" xmlns:ns2="041d598c-6b06-4181-b8b8-9d763ccba7a1" targetNamespace="http://schemas.microsoft.com/office/2006/metadata/properties" ma:root="true" ma:fieldsID="84e13c040e8d0f7c07987e714334a08c" ns2:_="">
    <xsd:import namespace="041d598c-6b06-4181-b8b8-9d763ccba7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1d598c-6b06-4181-b8b8-9d763ccba7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68D13B-6C06-44E9-9B9C-FFCF82E18475}">
  <ds:schemaRefs>
    <ds:schemaRef ds:uri="http://schemas.microsoft.com/sharepoint/v3/contenttype/forms"/>
  </ds:schemaRefs>
</ds:datastoreItem>
</file>

<file path=customXml/itemProps2.xml><?xml version="1.0" encoding="utf-8"?>
<ds:datastoreItem xmlns:ds="http://schemas.openxmlformats.org/officeDocument/2006/customXml" ds:itemID="{B4E2BEA4-FC56-4C80-9091-A1EA5316B61E}">
  <ds:schemaRefs>
    <ds:schemaRef ds:uri="http://purl.org/dc/elements/1.1/"/>
    <ds:schemaRef ds:uri="http://www.w3.org/XML/1998/namespace"/>
    <ds:schemaRef ds:uri="3fef6ad0-37ee-4edc-84dc-0e3899c1119d"/>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a46a091f-2306-4b81-b9a1-a23f2f354a4e"/>
  </ds:schemaRefs>
</ds:datastoreItem>
</file>

<file path=customXml/itemProps3.xml><?xml version="1.0" encoding="utf-8"?>
<ds:datastoreItem xmlns:ds="http://schemas.openxmlformats.org/officeDocument/2006/customXml" ds:itemID="{2A62C273-35BF-47C3-8FAF-059D8F40CE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1d598c-6b06-4181-b8b8-9d763ccba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100462</TotalTime>
  <Words>2396</Words>
  <Application>Microsoft Office PowerPoint</Application>
  <PresentationFormat>On-screen Show (4:3)</PresentationFormat>
  <Paragraphs>135</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Minion Pro</vt:lpstr>
      <vt:lpstr>Office Theme</vt:lpstr>
      <vt:lpstr>Books &amp; Articles List</vt:lpstr>
      <vt:lpstr>Books &amp; Articles List (page 2)</vt:lpstr>
      <vt:lpstr>Books &amp; Articles List (page 3)</vt:lpstr>
      <vt:lpstr>Books &amp; Articles List (page 4)</vt:lpstr>
      <vt:lpstr>Books &amp; Articles List (page 5)</vt:lpstr>
      <vt:lpstr>Books &amp; Articles List (page 6)</vt:lpstr>
    </vt:vector>
  </TitlesOfParts>
  <Company>UA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Shinholster</dc:creator>
  <cp:lastModifiedBy>Carolina Vega Rengifo</cp:lastModifiedBy>
  <cp:revision>74</cp:revision>
  <cp:lastPrinted>2021-12-15T22:12:59Z</cp:lastPrinted>
  <dcterms:created xsi:type="dcterms:W3CDTF">2015-08-27T18:41:58Z</dcterms:created>
  <dcterms:modified xsi:type="dcterms:W3CDTF">2022-02-21T22:15:46Z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0x010100672BC21E60AE3344884E0ABBE07D346C</vt:lpwstr>
  </property>
</Properties>
</file>